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5" r:id="rId10"/>
  </p:sldIdLst>
  <p:sldSz cx="12192000" cy="6858000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BEBD9-8C1E-450E-B194-ADE5E4BD7C16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86E28-E05E-468F-8F27-1FB890947B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058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Rupija znači srebro na </a:t>
            </a:r>
            <a:r>
              <a:rPr lang="hr-HR" dirty="0" err="1"/>
              <a:t>sanskritu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86E28-E05E-468F-8F27-1FB890947B1D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544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36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58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32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27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3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51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32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10/7/2022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4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akridge.in/mohali/" TargetMode="External"/><Relationship Id="rId2" Type="http://schemas.openxmlformats.org/officeDocument/2006/relationships/hyperlink" Target="https://www.google.com/maps/@30.68673,76.6452472,3a,75y,270.2h,83.3t/data=!3m6!1e1!3m4!1swBMSU8_mBiYobZ84ydAL8g!2e0!7i13312!8i6656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dian_rupe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National_symbols_of_Indi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kola-stranih-jezika.com/tecaj-indijskog-hindi-jezika/o-indijskom-hindi-jezik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r.eferrit.com/indijska-puna-nacionalna-himna-jana-gana-mana/" TargetMode="External"/><Relationship Id="rId2" Type="http://schemas.openxmlformats.org/officeDocument/2006/relationships/hyperlink" Target="https://www.youtube.com/watch?v=RqQ4asI70B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h.hr/indijski-zacini-i-kako-ih-pravilno-odabrati-u-jelima/" TargetMode="External"/><Relationship Id="rId2" Type="http://schemas.openxmlformats.org/officeDocument/2006/relationships/hyperlink" Target="https://enciklopedija.hr/natuknica.aspx?ID=6022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nciklopedija.hr/natuknica.aspx?id=54616" TargetMode="External"/><Relationship Id="rId4" Type="http://schemas.openxmlformats.org/officeDocument/2006/relationships/hyperlink" Target="https://www.google.com/search?q=mehndi&amp;sxsrf=ALiCzsbus5bfAm4rul84zn7utx58maUjJg%3A1664971761490&amp;source=lnms&amp;tbm=isch&amp;sa=X&amp;biw=1536&amp;bih=722&amp;dpr=1.2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680400" y="2733840"/>
            <a:ext cx="8141760" cy="137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90000"/>
              </a:lnSpc>
            </a:pPr>
            <a:endParaRPr lang="hr-HR" sz="5400" b="0" strike="noStrike" spc="-1" dirty="0">
              <a:latin typeface="Arial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20E51D2-51F1-1FF9-4E5C-553217AA9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Međunarodni projekt razmjene straničnika 2022./2023.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BD76C9E-BE66-062D-24DE-151742170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3" y="4352543"/>
            <a:ext cx="9135445" cy="2359341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  <a:spcBef>
                <a:spcPts val="1001"/>
              </a:spcBef>
            </a:pPr>
            <a:endParaRPr lang="hr-HR" sz="1800" b="0" strike="noStrike" spc="-1" dirty="0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lang="hr-HR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OŠ Petra Zrinskog Zagreb</a:t>
            </a:r>
            <a:endParaRPr lang="hr-HR" sz="2000" b="0" strike="noStrike" spc="-1" dirty="0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lang="hr-HR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Školska knjižničarka Rahela Frelih</a:t>
            </a:r>
            <a:endParaRPr lang="hr-HR" sz="2000" b="0" strike="noStrike" spc="-1" dirty="0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lang="hr-HR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Učiteljice u produženom boravku Davorka </a:t>
            </a:r>
            <a:r>
              <a:rPr lang="hr-HR" sz="20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Siketić</a:t>
            </a:r>
            <a:r>
              <a:rPr lang="hr-HR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i </a:t>
            </a:r>
            <a:r>
              <a:rPr lang="hr-HR" sz="20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Antea</a:t>
            </a:r>
            <a:r>
              <a:rPr lang="hr-HR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Kranjac</a:t>
            </a:r>
            <a:endParaRPr lang="hr-HR" sz="2000" b="0" strike="noStrike" spc="-1" dirty="0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lang="hr-HR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Profesorice engleskog jezika Biljana Bičanić i Sunčica Ninčević</a:t>
            </a:r>
            <a:endParaRPr lang="hr-HR" sz="2000" b="0" strike="noStrike" spc="-1" dirty="0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lang="hr-HR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Profesorica likovne kulture Jurana </a:t>
            </a:r>
            <a:r>
              <a:rPr lang="hr-HR" sz="20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Linarić</a:t>
            </a:r>
            <a:r>
              <a:rPr lang="hr-HR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-Mihalić</a:t>
            </a:r>
            <a:endParaRPr lang="hr-HR" sz="2000" b="0" strike="noStrike" spc="-1" dirty="0">
              <a:latin typeface="Arial"/>
            </a:endParaRP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7CB9B6D-2904-59F1-02DB-76AB6D89E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" y="4352543"/>
            <a:ext cx="2124075" cy="21621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680400" y="705986"/>
            <a:ext cx="9611280" cy="107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endParaRPr lang="hr-HR" sz="3600" b="0" strike="noStrike" spc="-1" dirty="0">
              <a:latin typeface="Arial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9984A27-9D98-D737-9559-AEFA69FD4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17558"/>
            <a:ext cx="7729728" cy="1188720"/>
          </a:xfrm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r>
              <a:rPr lang="hr-HR" sz="28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Međunarodni projekt razmjene straničnika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2E4694-5821-90F7-66F6-4128C5315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99" y="2394408"/>
            <a:ext cx="10792021" cy="3921551"/>
          </a:xfrm>
        </p:spPr>
        <p:txBody>
          <a:bodyPr>
            <a:normAutofit/>
          </a:bodyPr>
          <a:lstStyle/>
          <a:p>
            <a:pPr marL="228600" indent="-226080">
              <a:lnSpc>
                <a:spcPct val="90000"/>
              </a:lnSpc>
              <a:spcBef>
                <a:spcPts val="1001"/>
              </a:spcBef>
              <a:buFont typeface="Arial"/>
              <a:buChar char="•"/>
            </a:pPr>
            <a:r>
              <a:rPr lang="hr-HR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Kada? U Međunarodnom mjesecu školskih knjižnica = u listopadu.</a:t>
            </a:r>
            <a:endParaRPr lang="hr-HR" sz="2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hr-HR" sz="2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Font typeface="Arial"/>
              <a:buChar char="•"/>
            </a:pPr>
            <a:r>
              <a:rPr lang="hr-HR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Tko? Međunarodna udruga školskih knjižničara je organizator, a sudjeluju škole iz cijelog svijeta.</a:t>
            </a:r>
            <a:endParaRPr lang="hr-HR" sz="2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hr-HR" sz="2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Font typeface="Arial"/>
              <a:buChar char="•"/>
            </a:pPr>
            <a:r>
              <a:rPr lang="hr-HR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Cilj: razmjena straničnika između školskih knjižničara i njihovih korisnika iz cijeloga svijeta.</a:t>
            </a:r>
            <a:endParaRPr lang="hr-HR" sz="2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hr-HR" sz="2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hr-HR" sz="2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 Ovogodišnja tema: </a:t>
            </a:r>
            <a:r>
              <a:rPr lang="en-US" sz="2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„Reading for global peace and harmony“.</a:t>
            </a:r>
            <a:endParaRPr lang="hr-H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680400" y="753120"/>
            <a:ext cx="9611280" cy="107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C51AFCB-2F89-2EC8-538B-7803C07F0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21933"/>
            <a:ext cx="7729728" cy="1188720"/>
          </a:xfrm>
          <a:ln>
            <a:solidFill>
              <a:schemeClr val="accent4"/>
            </a:solidFill>
          </a:ln>
        </p:spPr>
        <p:txBody>
          <a:bodyPr/>
          <a:lstStyle/>
          <a:p>
            <a:r>
              <a:rPr lang="hr-HR" sz="28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Naša škola-partner</a:t>
            </a: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05C3B1D-8E27-EF4D-879E-2E739AA752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400" y="1831680"/>
            <a:ext cx="6255420" cy="4642495"/>
          </a:xfrm>
        </p:spPr>
        <p:txBody>
          <a:bodyPr>
            <a:normAutofit fontScale="92500"/>
          </a:bodyPr>
          <a:lstStyle/>
          <a:p>
            <a:pPr marL="228600" indent="-226080">
              <a:lnSpc>
                <a:spcPct val="90000"/>
              </a:lnSpc>
              <a:spcBef>
                <a:spcPts val="1001"/>
              </a:spcBef>
              <a:buFont typeface="Arial"/>
              <a:buChar char="•"/>
            </a:pPr>
            <a:endParaRPr lang="hr-HR" sz="2800" strike="noStrike" spc="-1" dirty="0">
              <a:solidFill>
                <a:srgbClr val="00000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Font typeface="Arial"/>
              <a:buChar char="•"/>
            </a:pPr>
            <a:r>
              <a:rPr lang="hr-HR" sz="280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Kontinent: Azija</a:t>
            </a:r>
            <a:endParaRPr lang="hr-HR" sz="28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Font typeface="Arial"/>
              <a:buChar char="•"/>
            </a:pPr>
            <a:r>
              <a:rPr lang="hr-HR" sz="280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Država: Indija</a:t>
            </a: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Font typeface="Arial"/>
              <a:buChar char="•"/>
            </a:pPr>
            <a:r>
              <a:rPr lang="hr-HR" sz="28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Pokrajina: Punjab</a:t>
            </a:r>
            <a:endParaRPr lang="hr-HR" sz="28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Font typeface="Arial"/>
              <a:buChar char="•"/>
            </a:pPr>
            <a:r>
              <a:rPr lang="hr-HR" sz="280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Grad: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Mohali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Sahibzada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Ajit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Singh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Nagar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sz="2800" strike="noStrike" spc="-1" dirty="0">
              <a:solidFill>
                <a:srgbClr val="00000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Font typeface="Arial"/>
              <a:buChar char="•"/>
            </a:pPr>
            <a:r>
              <a:rPr lang="hr-HR" sz="280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hlinkClick r:id="rId2"/>
              </a:rPr>
              <a:t>Škola</a:t>
            </a:r>
            <a:r>
              <a:rPr lang="hr-HR" sz="280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: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Oakridge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International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School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Mohali</a:t>
            </a:r>
            <a:endParaRPr lang="hr-HR" sz="28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Font typeface="Arial"/>
              <a:buChar char="•"/>
            </a:pPr>
            <a:r>
              <a:rPr lang="hr-HR" sz="280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Adresa škole: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 Highway 12A, SH12A</a:t>
            </a:r>
            <a:endParaRPr lang="hr-HR" sz="28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Font typeface="Arial"/>
              <a:buChar char="•"/>
            </a:pPr>
            <a:r>
              <a:rPr lang="hr-HR" sz="280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Knjižničarka: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Reeta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Bahuguna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Sharma</a:t>
            </a:r>
            <a:endParaRPr lang="hr-HR" sz="2800" dirty="0"/>
          </a:p>
        </p:txBody>
      </p:sp>
      <p:pic>
        <p:nvPicPr>
          <p:cNvPr id="6" name="Rezervirano mjesto sadržaja 5" descr="Slika na kojoj se prikazuje karta&#10;&#10;Opis je automatski generiran">
            <a:extLst>
              <a:ext uri="{FF2B5EF4-FFF2-40B4-BE49-F238E27FC236}">
                <a16:creationId xmlns:a16="http://schemas.microsoft.com/office/drawing/2014/main" id="{056C7565-0E15-C89A-DAB9-64E448778C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29" y="1568694"/>
            <a:ext cx="4725971" cy="52272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CC7555-9E0A-6E3B-6E01-527BBBD9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27364"/>
            <a:ext cx="7729728" cy="1188720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hr-HR" dirty="0"/>
              <a:t>INDIJA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C0AEB3-C71D-B30C-255C-CC29F1301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952" y="1932495"/>
            <a:ext cx="11660956" cy="47228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r-HR" sz="22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Broj stanovnika: 1,38 milijardi stanovnika (2. najmnogoljudnija zemlja svijeta!)</a:t>
            </a:r>
            <a:endParaRPr lang="hr-HR" sz="22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hr-HR" sz="22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Sastoji se od </a:t>
            </a:r>
            <a:r>
              <a:rPr lang="hr-HR" sz="2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 saveznih država, 6 saveznih teritorija, dok glavni </a:t>
            </a:r>
            <a:r>
              <a:rPr lang="hr-HR" sz="220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grad</a:t>
            </a:r>
            <a:r>
              <a:rPr lang="hr-HR" sz="2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r-HR" sz="22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New Delhi</a:t>
            </a:r>
            <a:r>
              <a:rPr lang="hr-HR" sz="2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r-HR" sz="2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ima poseban status.</a:t>
            </a:r>
          </a:p>
          <a:p>
            <a:pPr>
              <a:lnSpc>
                <a:spcPct val="100000"/>
              </a:lnSpc>
            </a:pPr>
            <a:r>
              <a:rPr lang="hr-HR" sz="22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Najveći grad</a:t>
            </a:r>
            <a:r>
              <a:rPr lang="hr-HR" sz="22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ovi: Mumbai, Delhi, </a:t>
            </a:r>
            <a:r>
              <a:rPr lang="hr-HR" sz="2200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Calcutta</a:t>
            </a:r>
            <a:r>
              <a:rPr lang="hr-HR" sz="22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…</a:t>
            </a:r>
            <a:endParaRPr lang="hr-HR" sz="2200" b="0" strike="noStrike" spc="-1" dirty="0">
              <a:solidFill>
                <a:srgbClr val="00000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hr-HR" sz="22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Valuta: </a:t>
            </a:r>
            <a:r>
              <a:rPr lang="hr-HR" sz="22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3"/>
              </a:rPr>
              <a:t>indijska rupija </a:t>
            </a:r>
            <a:r>
              <a:rPr lang="hr-HR" sz="22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(1 rupija=100 </a:t>
            </a:r>
            <a:r>
              <a:rPr lang="hr-HR" sz="22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paiseja</a:t>
            </a:r>
            <a:r>
              <a:rPr lang="hr-HR" sz="22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hr-HR" sz="22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Službeni jezici: </a:t>
            </a:r>
            <a:r>
              <a:rPr lang="hr-HR" sz="22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hindi</a:t>
            </a:r>
            <a:r>
              <a:rPr lang="hr-HR" sz="22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engleski i 21 nacionalni jezik</a:t>
            </a:r>
            <a:endParaRPr lang="hr-HR" sz="22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hr-HR" sz="22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4"/>
              </a:rPr>
              <a:t>Nacionalne životinje</a:t>
            </a:r>
            <a:r>
              <a:rPr lang="hr-HR" sz="22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: bengalski tigar, indijski slon, kraljevska kobra, riječni dupin, indijski paun</a:t>
            </a:r>
          </a:p>
          <a:p>
            <a:pPr>
              <a:lnSpc>
                <a:spcPct val="100000"/>
              </a:lnSpc>
            </a:pPr>
            <a:r>
              <a:rPr lang="hr-HR" sz="22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4"/>
              </a:rPr>
              <a:t>Nacionalne biljke</a:t>
            </a:r>
            <a:r>
              <a:rPr lang="hr-HR" sz="22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: lotus, mango, </a:t>
            </a:r>
            <a:r>
              <a:rPr lang="hr-HR" sz="22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banyan</a:t>
            </a:r>
            <a:endParaRPr lang="hr-HR" sz="2200" b="0" strike="noStrike" spc="-1" dirty="0">
              <a:solidFill>
                <a:srgbClr val="00000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hr-HR" sz="22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Nacionalno piće: čaj</a:t>
            </a:r>
            <a:endParaRPr lang="hr-HR" sz="2200" b="0" strike="noStrike" spc="-1" dirty="0">
              <a:solidFill>
                <a:srgbClr val="00000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38B643-A04C-50F0-402C-2C8CF581D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97" y="625327"/>
            <a:ext cx="7729728" cy="1188720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hr-HR" dirty="0">
                <a:hlinkClick r:id="rId2"/>
              </a:rPr>
              <a:t>Hindski jezik i pismo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CA4940-BFB3-21C0-437A-8D43094D3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8" y="2328421"/>
            <a:ext cx="7937370" cy="4411744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početkom XXI. st. hindskim i njemu pripadajućim narječjima govorilo je oko 380 milijuna ljudi. Službeni je jezik u 9 indijskih država i 5 saveznih teritorija, a govori se također u Šri Lanki, Africi, Gvajani, Surinamu, Fidžiju itd.</a:t>
            </a:r>
          </a:p>
          <a:p>
            <a:r>
              <a:rPr lang="hr-H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devanāgarī</a:t>
            </a:r>
            <a:r>
              <a:rPr lang="hr-H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 nāgarī slogovno je pismo koje se koristi u Indiji i Nepalu. Njime se bilježe sanskrt, hindski, marathski, nepalski, </a:t>
            </a:r>
            <a:r>
              <a:rPr lang="hr-H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sindhski</a:t>
            </a:r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mnogi drugi indijski jezici. Potječe od pisma </a:t>
            </a:r>
            <a:r>
              <a:rPr lang="hr-H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brāhmī</a:t>
            </a:r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od kojega su izvedena i druga suvremena indijska pisma. </a:t>
            </a:r>
          </a:p>
          <a:p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Piše se slijeva nadesno. Sastoji se od 48 znakova, 13 za samoglasnike i 35 za suglasnike. </a:t>
            </a:r>
          </a:p>
          <a:p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Svaki znak »visi« na vodoravnoj crti, koja povezuje slogove u riječi pa i riječi u rečenici. </a:t>
            </a:r>
          </a:p>
          <a:p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 je znak za interpunkciju okomita crta (</a:t>
            </a:r>
            <a:r>
              <a:rPr lang="hr-H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daṇḍa</a:t>
            </a:r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koja znači pauzu. </a:t>
            </a:r>
          </a:p>
          <a:p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Znakove za brojeve preuzeli su Arapi, pa su preko njih oni dospjeli u Europu.</a:t>
            </a:r>
          </a:p>
        </p:txBody>
      </p:sp>
      <p:pic>
        <p:nvPicPr>
          <p:cNvPr id="5" name="Slika 4" descr="Slika na kojoj se prikazuje stol&#10;&#10;Opis je automatski generiran">
            <a:extLst>
              <a:ext uri="{FF2B5EF4-FFF2-40B4-BE49-F238E27FC236}">
                <a16:creationId xmlns:a16="http://schemas.microsoft.com/office/drawing/2014/main" id="{6F9BBD94-FFF1-2578-E40E-5D2D5563A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761" y="514112"/>
            <a:ext cx="3695691" cy="4854102"/>
          </a:xfrm>
          <a:prstGeom prst="rect">
            <a:avLst/>
          </a:prstGeom>
        </p:spPr>
      </p:pic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28812FD2-DA78-CA48-02DD-5EEDD5B40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760" y="5282119"/>
            <a:ext cx="3695691" cy="157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6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>
            <a:extLst>
              <a:ext uri="{FF2B5EF4-FFF2-40B4-BE49-F238E27FC236}">
                <a16:creationId xmlns:a16="http://schemas.microsoft.com/office/drawing/2014/main" id="{BFF8EFE6-82EE-38E4-06BF-65ACEB40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81032"/>
            <a:ext cx="7729728" cy="1188720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hr-HR" dirty="0"/>
              <a:t>OBILJEŽJA DRŽAVNOSTI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A10B101-5CDE-7E7D-3D9A-E9336440C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1285" y="1809345"/>
            <a:ext cx="6376853" cy="491246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</a:pPr>
            <a:endParaRPr lang="hr-HR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lang="hr-HR" sz="2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HIMNA: </a:t>
            </a:r>
          </a:p>
          <a:p>
            <a:pPr marL="0" indent="0" algn="just">
              <a:lnSpc>
                <a:spcPct val="90000"/>
              </a:lnSpc>
              <a:spcBef>
                <a:spcPts val="1001"/>
              </a:spcBef>
              <a:buNone/>
            </a:pPr>
            <a:r>
              <a:rPr lang="hr-HR" sz="20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2"/>
              </a:rPr>
              <a:t>Jana Gana Mana</a:t>
            </a:r>
            <a:r>
              <a:rPr lang="hr-HR" sz="20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hr-HR" sz="200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= Ti si vladar uma svih ljudi </a:t>
            </a:r>
          </a:p>
          <a:p>
            <a:pPr marL="0" indent="0" algn="just">
              <a:lnSpc>
                <a:spcPct val="90000"/>
              </a:lnSpc>
              <a:spcBef>
                <a:spcPts val="1001"/>
              </a:spcBef>
              <a:buNone/>
            </a:pPr>
            <a:r>
              <a:rPr lang="hr-HR" sz="220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bengalskom jeziku je napisana.</a:t>
            </a:r>
          </a:p>
          <a:p>
            <a:pPr marL="0" indent="0" algn="just">
              <a:lnSpc>
                <a:spcPct val="90000"/>
              </a:lnSpc>
              <a:spcBef>
                <a:spcPts val="1001"/>
              </a:spcBef>
              <a:buNone/>
            </a:pPr>
            <a:r>
              <a:rPr lang="hr-HR" sz="2200" strike="noStrike" spc="-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Više.</a:t>
            </a:r>
            <a:endParaRPr lang="hr-HR" sz="2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spcBef>
                <a:spcPts val="1001"/>
              </a:spcBef>
              <a:buNone/>
            </a:pPr>
            <a:endParaRPr lang="hr-HR" sz="2600" b="1" strike="noStrike" spc="-1" dirty="0">
              <a:solidFill>
                <a:srgbClr val="00000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lang="hr-HR" sz="2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ZASTAVA:</a:t>
            </a:r>
            <a:endParaRPr lang="hr-HR" sz="2600" b="1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spcBef>
                <a:spcPts val="1001"/>
              </a:spcBef>
              <a:buNone/>
            </a:pPr>
            <a:r>
              <a:rPr lang="hr-HR" sz="20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Sastoji se od tri jednake vodoravne pruge: boje šafrana, bijele i zelene. U centru se nalazi </a:t>
            </a:r>
            <a:r>
              <a:rPr lang="hr-HR" sz="2000" b="0" strike="noStrike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mornarskoplavi</a:t>
            </a:r>
            <a:r>
              <a:rPr lang="hr-HR" sz="20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kotač s 24 žbice.</a:t>
            </a:r>
          </a:p>
          <a:p>
            <a:pPr marL="0" indent="0" algn="just">
              <a:lnSpc>
                <a:spcPct val="90000"/>
              </a:lnSpc>
              <a:spcBef>
                <a:spcPts val="1001"/>
              </a:spcBef>
              <a:buNone/>
            </a:pPr>
            <a:r>
              <a:rPr lang="hr-HR" sz="20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 službenom usvajanju zastave objašnjeno je da boja šafrana predstavlja samoodricanje, jer vođe moraju biti nezainteresirani prema materijalnim dobrima i posvetiti se svom poslu. Bijela je svijetlo, put istine. Zelena je odnos prema zemlji. Kotač u sredini je čakra, predstavlja zakon vrline i istinu.</a:t>
            </a:r>
          </a:p>
          <a:p>
            <a:endParaRPr lang="hr-HR" dirty="0"/>
          </a:p>
        </p:txBody>
      </p:sp>
      <p:pic>
        <p:nvPicPr>
          <p:cNvPr id="11" name="Rezervirano mjesto sadržaja 10">
            <a:extLst>
              <a:ext uri="{FF2B5EF4-FFF2-40B4-BE49-F238E27FC236}">
                <a16:creationId xmlns:a16="http://schemas.microsoft.com/office/drawing/2014/main" id="{A60FE12E-5A02-FDAE-E1C2-423EEE6BA6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776" y="3167407"/>
            <a:ext cx="5229981" cy="348665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zervirano mjesto sadržaja 10">
            <a:extLst>
              <a:ext uri="{FF2B5EF4-FFF2-40B4-BE49-F238E27FC236}">
                <a16:creationId xmlns:a16="http://schemas.microsoft.com/office/drawing/2014/main" id="{80305D99-9A4B-01E7-009B-1F0224F9BE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05" y="1169741"/>
            <a:ext cx="2496792" cy="3978222"/>
          </a:xfrm>
        </p:spPr>
      </p:pic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276DCD14-4583-519F-28A6-FBA0B4FAB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2318" y="1527143"/>
            <a:ext cx="7368150" cy="3210228"/>
          </a:xfrm>
        </p:spPr>
        <p:txBody>
          <a:bodyPr>
            <a:normAutofit lnSpcReduction="10000"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GRB: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Grb Indije je adaptacija skulpture indijskih lavova iz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Sarnatha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se sastoji od četiri stojeća lava (na grbu se vide samo tri) koji stoje na kotaču na kojem su nacrtani slon, konj, bik, lav i lotus.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Grb je usvojen 26. siječnja 1950. - na dan kad je Indija postala republika.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Ispod grba je natpis "</a:t>
            </a:r>
            <a:r>
              <a:rPr lang="hi-IN" sz="2000" dirty="0">
                <a:latin typeface="Times New Roman" panose="02020603050405020304" pitchFamily="18" charset="0"/>
              </a:rPr>
              <a:t>सत्यमेव जयते" </a:t>
            </a:r>
            <a:r>
              <a:rPr lang="hr-HR" sz="2000" dirty="0">
                <a:latin typeface="Times New Roman" panose="02020603050405020304" pitchFamily="18" charset="0"/>
              </a:rPr>
              <a:t>(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Istina sama pobjeđuje).</a:t>
            </a:r>
            <a:endParaRPr lang="hr-HR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574D7A-098B-A0CD-2D0B-0C668E840EB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r>
              <a:rPr lang="hr-HR" sz="28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Najčešća indijska imena i prezimena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6FD23A0-D607-EFE1-EA99-A4E449E01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351" y="2394408"/>
            <a:ext cx="9851009" cy="4110087"/>
          </a:xfrm>
        </p:spPr>
        <p:txBody>
          <a:bodyPr>
            <a:normAutofit/>
          </a:bodyPr>
          <a:lstStyle/>
          <a:p>
            <a:pPr marL="345420" indent="-342900">
              <a:lnSpc>
                <a:spcPct val="90000"/>
              </a:lnSpc>
              <a:spcBef>
                <a:spcPts val="1001"/>
              </a:spcBef>
            </a:pPr>
            <a:r>
              <a:rPr lang="hr-HR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muška: </a:t>
            </a:r>
          </a:p>
          <a:p>
            <a:pPr marL="2520" indent="0">
              <a:lnSpc>
                <a:spcPct val="90000"/>
              </a:lnSpc>
              <a:spcBef>
                <a:spcPts val="1001"/>
              </a:spcBef>
              <a:buNone/>
            </a:pPr>
            <a:r>
              <a:rPr lang="hr-HR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Krishna, </a:t>
            </a:r>
            <a:r>
              <a:rPr lang="hr-HR" sz="20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Shiva</a:t>
            </a:r>
            <a:r>
              <a:rPr lang="hr-HR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Ram, </a:t>
            </a:r>
            <a:r>
              <a:rPr lang="hr-HR" sz="20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Narayan</a:t>
            </a:r>
            <a:r>
              <a:rPr lang="hr-HR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</a:t>
            </a:r>
            <a:r>
              <a:rPr lang="hr-HR" sz="20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Piyush</a:t>
            </a:r>
            <a:r>
              <a:rPr lang="hr-HR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</a:t>
            </a:r>
            <a:r>
              <a:rPr lang="hr-HR" sz="20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Vishwajeet</a:t>
            </a:r>
            <a:r>
              <a:rPr lang="hr-HR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</a:t>
            </a:r>
            <a:r>
              <a:rPr lang="hr-HR" sz="20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Arjuna</a:t>
            </a:r>
            <a:r>
              <a:rPr lang="hr-HR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</a:t>
            </a:r>
            <a:r>
              <a:rPr lang="hr-HR" sz="20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Hariom</a:t>
            </a:r>
            <a:r>
              <a:rPr lang="hr-HR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Karan, </a:t>
            </a:r>
            <a:r>
              <a:rPr lang="hr-HR" sz="20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Pavan</a:t>
            </a:r>
            <a:r>
              <a:rPr lang="hr-HR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</a:t>
            </a:r>
            <a:r>
              <a:rPr lang="hr-HR" sz="20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Aditya</a:t>
            </a:r>
            <a:r>
              <a:rPr lang="hr-HR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</a:t>
            </a:r>
            <a:r>
              <a:rPr lang="hr-HR" sz="20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Vihaan</a:t>
            </a:r>
            <a:r>
              <a:rPr lang="hr-HR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</a:t>
            </a:r>
            <a:r>
              <a:rPr lang="hr-HR" sz="20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Sai</a:t>
            </a:r>
            <a:r>
              <a:rPr lang="hr-HR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</a:t>
            </a:r>
            <a:r>
              <a:rPr lang="hr-HR" sz="20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Pranav</a:t>
            </a:r>
            <a:r>
              <a:rPr lang="hr-HR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</a:t>
            </a:r>
            <a:r>
              <a:rPr lang="hr-HR" sz="20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Dhruv</a:t>
            </a:r>
            <a:r>
              <a:rPr lang="hr-HR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</a:t>
            </a:r>
            <a:r>
              <a:rPr lang="hr-HR" sz="20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Rithvik</a:t>
            </a:r>
            <a:r>
              <a:rPr lang="hr-HR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</a:t>
            </a:r>
            <a:r>
              <a:rPr lang="hr-HR" sz="20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Aarush</a:t>
            </a:r>
            <a:r>
              <a:rPr lang="hr-HR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 ...</a:t>
            </a:r>
            <a:endParaRPr lang="hr-HR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hr-HR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5420" indent="-342900">
              <a:lnSpc>
                <a:spcPct val="90000"/>
              </a:lnSpc>
              <a:spcBef>
                <a:spcPts val="1001"/>
              </a:spcBef>
            </a:pPr>
            <a:r>
              <a:rPr lang="hr-HR" sz="20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ž</a:t>
            </a:r>
            <a:r>
              <a:rPr lang="hr-HR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enska:</a:t>
            </a:r>
          </a:p>
          <a:p>
            <a:pPr marL="2520" indent="0">
              <a:lnSpc>
                <a:spcPct val="90000"/>
              </a:lnSpc>
              <a:spcBef>
                <a:spcPts val="1001"/>
              </a:spcBef>
              <a:buNone/>
            </a:pPr>
            <a:r>
              <a:rPr lang="hr-HR" sz="20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Swathi</a:t>
            </a:r>
            <a:r>
              <a:rPr lang="hr-HR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</a:t>
            </a:r>
            <a:r>
              <a:rPr lang="hr-HR" sz="20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Shruthi</a:t>
            </a:r>
            <a:r>
              <a:rPr lang="hr-HR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</a:t>
            </a:r>
            <a:r>
              <a:rPr lang="hr-HR" sz="20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Bhavani</a:t>
            </a:r>
            <a:r>
              <a:rPr lang="hr-HR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</a:t>
            </a:r>
            <a:r>
              <a:rPr lang="hr-HR" sz="20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Preeti</a:t>
            </a:r>
            <a:r>
              <a:rPr lang="hr-HR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</a:t>
            </a:r>
            <a:r>
              <a:rPr lang="hr-HR" sz="20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Anushka</a:t>
            </a:r>
            <a:r>
              <a:rPr lang="hr-HR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</a:t>
            </a:r>
            <a:r>
              <a:rPr lang="hr-HR" sz="20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Shailaja</a:t>
            </a:r>
            <a:r>
              <a:rPr lang="hr-HR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</a:t>
            </a:r>
            <a:r>
              <a:rPr lang="hr-HR" sz="20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Supriya</a:t>
            </a:r>
            <a:r>
              <a:rPr lang="hr-HR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</a:t>
            </a:r>
            <a:r>
              <a:rPr lang="hr-HR" sz="20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Sweta</a:t>
            </a:r>
            <a:r>
              <a:rPr lang="hr-HR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</a:t>
            </a:r>
            <a:r>
              <a:rPr lang="hr-HR" sz="20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Shilpa</a:t>
            </a:r>
            <a:r>
              <a:rPr lang="hr-HR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</a:t>
            </a:r>
            <a:r>
              <a:rPr lang="hr-HR" sz="20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Swapn</a:t>
            </a:r>
            <a:r>
              <a:rPr lang="hr-HR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...</a:t>
            </a:r>
            <a:endParaRPr lang="hr-HR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5420" indent="-342900">
              <a:lnSpc>
                <a:spcPct val="90000"/>
              </a:lnSpc>
              <a:spcBef>
                <a:spcPts val="1001"/>
              </a:spcBef>
            </a:pPr>
            <a:endParaRPr lang="hr-HR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5420" indent="-342900">
              <a:lnSpc>
                <a:spcPct val="90000"/>
              </a:lnSpc>
              <a:spcBef>
                <a:spcPts val="1001"/>
              </a:spcBef>
            </a:pPr>
            <a:r>
              <a:rPr lang="hr-HR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prezimena:  </a:t>
            </a:r>
          </a:p>
          <a:p>
            <a:pPr marL="2520" indent="0">
              <a:lnSpc>
                <a:spcPct val="90000"/>
              </a:lnSpc>
              <a:spcBef>
                <a:spcPts val="1001"/>
              </a:spcBef>
              <a:buNone/>
            </a:pPr>
            <a:r>
              <a:rPr lang="hr-HR" sz="20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Acharya</a:t>
            </a:r>
            <a:r>
              <a:rPr lang="hr-HR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</a:t>
            </a:r>
            <a:r>
              <a:rPr lang="hr-HR" sz="20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Agarwal</a:t>
            </a:r>
            <a:r>
              <a:rPr lang="hr-HR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</a:t>
            </a:r>
            <a:r>
              <a:rPr lang="hr-HR" sz="20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Khatri</a:t>
            </a:r>
            <a:r>
              <a:rPr lang="hr-HR" sz="20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</a:t>
            </a:r>
            <a:r>
              <a:rPr lang="hr-HR" sz="2000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Ahuja</a:t>
            </a:r>
            <a:r>
              <a:rPr lang="hr-HR" sz="20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</a:t>
            </a:r>
            <a:r>
              <a:rPr lang="hr-HR" sz="2000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Anand</a:t>
            </a:r>
            <a:r>
              <a:rPr lang="hr-HR" sz="20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</a:t>
            </a:r>
            <a:r>
              <a:rPr lang="hr-HR" sz="2000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Laghari</a:t>
            </a:r>
            <a:r>
              <a:rPr lang="hr-HR" sz="20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</a:t>
            </a:r>
            <a:r>
              <a:rPr lang="hr-HR" sz="2000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Patel</a:t>
            </a:r>
            <a:r>
              <a:rPr lang="hr-HR" sz="20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</a:t>
            </a:r>
            <a:r>
              <a:rPr lang="hr-HR" sz="2000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Reddy</a:t>
            </a:r>
            <a:r>
              <a:rPr lang="hr-HR" sz="20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</a:t>
            </a:r>
            <a:r>
              <a:rPr lang="hr-HR" sz="2000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Bakshi</a:t>
            </a:r>
            <a:r>
              <a:rPr lang="hr-HR" sz="20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Anthony, Babu, </a:t>
            </a:r>
            <a:r>
              <a:rPr lang="hr-HR" sz="2000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Arya</a:t>
            </a:r>
            <a:r>
              <a:rPr lang="hr-HR" sz="20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</a:t>
            </a:r>
            <a:r>
              <a:rPr lang="hr-HR" sz="2000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Balakrishnan</a:t>
            </a:r>
            <a:r>
              <a:rPr lang="hr-HR" sz="20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hr-HR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...</a:t>
            </a:r>
            <a:endParaRPr lang="hr-HR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07632A-67CD-EAA3-5617-9703F2414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zanimljivosti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BEF809-1682-B56D-8406-0FA9D3D77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76" y="2638044"/>
            <a:ext cx="10708849" cy="3923012"/>
          </a:xfrm>
        </p:spPr>
        <p:txBody>
          <a:bodyPr>
            <a:normAutofit fontScale="77500" lnSpcReduction="20000"/>
          </a:bodyPr>
          <a:lstStyle/>
          <a:p>
            <a:r>
              <a:rPr lang="hr-HR" sz="2400" spc="-1" dirty="0">
                <a:solidFill>
                  <a:schemeClr val="tx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krava = sveta životinja</a:t>
            </a:r>
            <a:endParaRPr lang="hr-HR" sz="2400" b="0" strike="noStrike" spc="-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najviše vegetarijanaca (skoro 30%)</a:t>
            </a:r>
          </a:p>
          <a:p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Taj Mahal 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(2.sv.rat – bambus)</a:t>
            </a:r>
          </a:p>
          <a:p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godišnjih doba: proljeće, ljeto, monsunsko razdoblje, jesen, </a:t>
            </a:r>
            <a:r>
              <a:rPr lang="hr-H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predzima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zima</a:t>
            </a:r>
          </a:p>
          <a:p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joga, šampon, šah</a:t>
            </a:r>
          </a:p>
          <a:p>
            <a:r>
              <a:rPr lang="hr-HR" sz="24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hinduizam (najstarija religija svijeta; reinkarnacija)</a:t>
            </a:r>
          </a:p>
          <a:p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 svjetskih 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začina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dolazi iz Indije</a:t>
            </a:r>
          </a:p>
          <a:p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Mahatma Gandhi!</a:t>
            </a:r>
          </a:p>
          <a:p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slikanje tijela kanom (</a:t>
            </a:r>
            <a:r>
              <a:rPr lang="hr-H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mehndi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ženska nošnja: 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sari</a:t>
            </a:r>
            <a:endParaRPr lang="hr-H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Bollywood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filmska industrija (</a:t>
            </a:r>
            <a:r>
              <a:rPr lang="hr-H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Bombay+Hollywood</a:t>
            </a:r>
            <a:r>
              <a:rPr lang="hr-HR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018966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Žuta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3423</TotalTime>
  <Words>746</Words>
  <Application>Microsoft Office PowerPoint</Application>
  <PresentationFormat>Široki zaslon</PresentationFormat>
  <Paragraphs>79</Paragraphs>
  <Slides>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Arial</vt:lpstr>
      <vt:lpstr>Calibri</vt:lpstr>
      <vt:lpstr>Gill Sans MT</vt:lpstr>
      <vt:lpstr>Times New Roman</vt:lpstr>
      <vt:lpstr>Trebuchet MS</vt:lpstr>
      <vt:lpstr>Paket</vt:lpstr>
      <vt:lpstr>Međunarodni projekt razmjene straničnika 2022./2023.</vt:lpstr>
      <vt:lpstr>Međunarodni projekt razmjene straničnika</vt:lpstr>
      <vt:lpstr>Naša škola-partner</vt:lpstr>
      <vt:lpstr>INDIJA</vt:lpstr>
      <vt:lpstr>Hindski jezik i pismo</vt:lpstr>
      <vt:lpstr>OBILJEŽJA DRŽAVNOSTI</vt:lpstr>
      <vt:lpstr>PowerPoint prezentacija</vt:lpstr>
      <vt:lpstr>Najčešća indijska imena i prezimena</vt:lpstr>
      <vt:lpstr>zanimljivosti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razmjene straničnika 2019./20.</dc:title>
  <dc:subject/>
  <dc:creator>korisnik</dc:creator>
  <dc:description/>
  <cp:lastModifiedBy>Rahela Frelih</cp:lastModifiedBy>
  <cp:revision>286</cp:revision>
  <dcterms:created xsi:type="dcterms:W3CDTF">2019-10-07T09:16:34Z</dcterms:created>
  <dcterms:modified xsi:type="dcterms:W3CDTF">2022-10-07T10:08:39Z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