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_rels/drawing2.xml.rels" ContentType="application/vnd.openxmlformats-package.relationships+xml"/>
  <Override PartName="/ppt/diagrams/_rels/data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media/image28.png" ContentType="image/png"/>
  <Override PartName="/ppt/media/OOXDiagramDrawingRels2_2.png" ContentType="image/png"/>
  <Override PartName="/ppt/media/image1.jpeg" ContentType="image/jpeg"/>
  <Override PartName="/ppt/media/image2.jpeg" ContentType="image/jpeg"/>
  <Override PartName="/ppt/media/image30.png" ContentType="image/png"/>
  <Override PartName="/ppt/media/OOXDiagramDataRels2_0.png" ContentType="image/png"/>
  <Override PartName="/ppt/media/OOXDiagramDataRels2_5.svg" ContentType="image/svg"/>
  <Override PartName="/ppt/media/OOXDiagramDataRels2_4.png" ContentType="image/png"/>
  <Override PartName="/ppt/media/OOXDiagramDataRels2_1.svg" ContentType="image/svg"/>
  <Override PartName="/ppt/media/image14.jpeg" ContentType="image/jpeg"/>
  <Override PartName="/ppt/media/image29.png" ContentType="image/png"/>
  <Override PartName="/ppt/media/OOXDiagramDataRels2_2.png" ContentType="image/png"/>
  <Override PartName="/ppt/media/OOXDiagramDataRels2_3.svg" ContentType="image/svg"/>
  <Override PartName="/ppt/media/OOXDiagramDataRels2_6.png" ContentType="image/png"/>
  <Override PartName="/ppt/media/OOXDiagramDataRels2_7.svg" ContentType="image/svg"/>
  <Override PartName="/ppt/media/OOXDiagramDrawingRels2_0.png" ContentType="image/png"/>
  <Override PartName="/ppt/media/image26.png" ContentType="image/png"/>
  <Override PartName="/ppt/media/OOXDiagramDrawingRels2_1.svg" ContentType="image/svg"/>
  <Override PartName="/ppt/media/OOXDiagramDrawingRels2_3.svg" ContentType="image/svg"/>
  <Override PartName="/ppt/media/OOXDiagramDrawingRels2_4.png" ContentType="image/png"/>
  <Override PartName="/ppt/media/OOXDiagramDrawingRels2_5.svg" ContentType="image/svg"/>
  <Override PartName="/ppt/media/image15.jpeg" ContentType="image/jpeg"/>
  <Override PartName="/ppt/media/OOXDiagramDrawingRels2_6.png" ContentType="image/png"/>
  <Override PartName="/ppt/media/OOXDiagramDrawingRels2_7.svg" ContentType="image/svg"/>
  <Override PartName="/ppt/media/image3.png" ContentType="image/png"/>
  <Override PartName="/ppt/media/image4.png" ContentType="image/png"/>
  <Override PartName="/ppt/media/image5.png" ContentType="image/png"/>
  <Override PartName="/ppt/media/image6.jpeg" ContentType="image/jpeg"/>
  <Override PartName="/ppt/media/image2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wmf" ContentType="image/x-wmf"/>
  <Override PartName="/ppt/media/image12.jpeg" ContentType="image/jpeg"/>
  <Override PartName="/ppt/media/image13.jpeg" ContentType="image/jpeg"/>
  <Override PartName="/ppt/media/image19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7.png" ContentType="image/png"/>
  <Override PartName="/ppt/media/image31.png" ContentType="image/png"/>
  <Override PartName="/ppt/media/image32.jpeg" ContentType="image/jpeg"/>
  <Override PartName="/ppt/media/image33.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
</Relationships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png"/><Relationship Id="rId2" Type="http://schemas.openxmlformats.org/officeDocument/2006/relationships/image" Target="../media/OOXDiagramDataRels2_1.svg"/><Relationship Id="rId3" Type="http://schemas.openxmlformats.org/officeDocument/2006/relationships/image" Target="../media/OOXDiagramDataRels2_2.png"/><Relationship Id="rId4" Type="http://schemas.openxmlformats.org/officeDocument/2006/relationships/image" Target="../media/OOXDiagramDataRels2_3.svg"/><Relationship Id="rId5" Type="http://schemas.openxmlformats.org/officeDocument/2006/relationships/image" Target="../media/OOXDiagramDataRels2_4.png"/><Relationship Id="rId6" Type="http://schemas.openxmlformats.org/officeDocument/2006/relationships/image" Target="../media/OOXDiagramDataRels2_5.svg"/><Relationship Id="rId7" Type="http://schemas.openxmlformats.org/officeDocument/2006/relationships/image" Target="../media/OOXDiagramDataRels2_6.png"/><Relationship Id="rId8" Type="http://schemas.openxmlformats.org/officeDocument/2006/relationships/image" Target="../media/OOXDiagramDataRels2_7.svg"/>
</Relationships>
</file>

<file path=ppt/diagrams/_rels/drawing2.xml.rels><?xml version="1.0" encoding="UTF-8"?>
<Relationships xmlns="http://schemas.openxmlformats.org/package/2006/relationships"><Relationship Id="rId1" Type="http://schemas.openxmlformats.org/officeDocument/2006/relationships/image" Target="../media/OOXDiagramDrawingRels2_0.png"/><Relationship Id="rId2" Type="http://schemas.openxmlformats.org/officeDocument/2006/relationships/image" Target="../media/OOXDiagramDrawingRels2_1.svg"/><Relationship Id="rId3" Type="http://schemas.openxmlformats.org/officeDocument/2006/relationships/image" Target="../media/OOXDiagramDrawingRels2_2.png"/><Relationship Id="rId4" Type="http://schemas.openxmlformats.org/officeDocument/2006/relationships/image" Target="../media/OOXDiagramDrawingRels2_3.svg"/><Relationship Id="rId5" Type="http://schemas.openxmlformats.org/officeDocument/2006/relationships/image" Target="../media/OOXDiagramDrawingRels2_4.png"/><Relationship Id="rId6" Type="http://schemas.openxmlformats.org/officeDocument/2006/relationships/image" Target="../media/OOXDiagramDrawingRels2_5.svg"/><Relationship Id="rId7" Type="http://schemas.openxmlformats.org/officeDocument/2006/relationships/image" Target="../media/OOXDiagramDrawingRels2_6.png"/><Relationship Id="rId8" Type="http://schemas.openxmlformats.org/officeDocument/2006/relationships/image" Target="../media/OOXDiagramDrawingRels2_7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7B74-8CB5-451C-AD4F-B871151A8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51D1B-AD7F-41AD-82DD-C50F9508ABE1}">
      <dgm:prSet custT="1"/>
      <dgm:spPr/>
      <dgm:t>
        <a:bodyPr/>
        <a:lstStyle/>
        <a:p>
          <a:r>
            <a:rPr lang="hr-HR" sz="2400" dirty="0"/>
            <a:t>Nabava 91.641 tableta (našoj školi dodijeljeno </a:t>
          </a:r>
          <a:r>
            <a:rPr lang="hr-HR" sz="2400" b="1" dirty="0" smtClean="0"/>
            <a:t>197 </a:t>
          </a:r>
          <a:r>
            <a:rPr lang="hr-HR" sz="2400" b="1" dirty="0"/>
            <a:t>tableta</a:t>
          </a:r>
          <a:r>
            <a:rPr lang="hr-HR" sz="2400" dirty="0"/>
            <a:t>)</a:t>
          </a:r>
          <a:endParaRPr lang="en-US" sz="2400" dirty="0"/>
        </a:p>
      </dgm:t>
    </dgm:pt>
    <dgm:pt modelId="{54B97B72-9984-40D9-B057-BD405268151B}" type="parTrans" cxnId="{E8A30747-E183-4471-A269-D0D6D201ED08}">
      <dgm:prSet/>
      <dgm:spPr/>
      <dgm:t>
        <a:bodyPr/>
        <a:lstStyle/>
        <a:p>
          <a:endParaRPr lang="en-US"/>
        </a:p>
      </dgm:t>
    </dgm:pt>
    <dgm:pt modelId="{B984DC20-429A-4D72-A5E0-B9E367242423}" type="sibTrans" cxnId="{E8A30747-E183-4471-A269-D0D6D201ED08}">
      <dgm:prSet/>
      <dgm:spPr/>
      <dgm:t>
        <a:bodyPr/>
        <a:lstStyle/>
        <a:p>
          <a:endParaRPr lang="en-US"/>
        </a:p>
      </dgm:t>
    </dgm:pt>
    <dgm:pt modelId="{008584B2-0089-4133-B54F-A3500BFE61BC}">
      <dgm:prSet custT="1"/>
      <dgm:spPr/>
      <dgm:t>
        <a:bodyPr/>
        <a:lstStyle/>
        <a:p>
          <a:r>
            <a:rPr lang="hr-HR" sz="2400" dirty="0"/>
            <a:t>Dobavljač: </a:t>
          </a:r>
          <a:r>
            <a:rPr lang="hr-HR" sz="2400" b="1" dirty="0"/>
            <a:t>S&amp;T Hrvatska</a:t>
          </a:r>
          <a:endParaRPr lang="en-US" sz="2400" dirty="0"/>
        </a:p>
      </dgm:t>
    </dgm:pt>
    <dgm:pt modelId="{F3628E86-C693-4F95-B941-880A152D6FF3}" type="parTrans" cxnId="{5397F766-B9C2-4183-861A-AEC5D7A9B854}">
      <dgm:prSet/>
      <dgm:spPr/>
      <dgm:t>
        <a:bodyPr/>
        <a:lstStyle/>
        <a:p>
          <a:endParaRPr lang="en-US"/>
        </a:p>
      </dgm:t>
    </dgm:pt>
    <dgm:pt modelId="{6829EEE9-0FA7-412A-9FA4-6A5C6DB4275C}" type="sibTrans" cxnId="{5397F766-B9C2-4183-861A-AEC5D7A9B854}">
      <dgm:prSet/>
      <dgm:spPr/>
      <dgm:t>
        <a:bodyPr/>
        <a:lstStyle/>
        <a:p>
          <a:endParaRPr lang="en-US"/>
        </a:p>
      </dgm:t>
    </dgm:pt>
    <dgm:pt modelId="{C9BDCCE3-50C8-4AA5-AEA7-0F5A0223403A}">
      <dgm:prSet custT="1"/>
      <dgm:spPr/>
      <dgm:t>
        <a:bodyPr/>
        <a:lstStyle/>
        <a:p>
          <a:r>
            <a:rPr lang="hr-HR" sz="2400" dirty="0"/>
            <a:t>Proizvođač: </a:t>
          </a:r>
          <a:r>
            <a:rPr lang="hr-HR" sz="2400" b="1" dirty="0" err="1"/>
            <a:t>FoxConn</a:t>
          </a:r>
          <a:endParaRPr lang="en-US" sz="2400" dirty="0"/>
        </a:p>
      </dgm:t>
    </dgm:pt>
    <dgm:pt modelId="{7FAD0AC5-F5E7-4A8A-9085-DA79589B3A5B}" type="parTrans" cxnId="{B9824D3E-0B62-4E0B-8A9D-A37B3DF3E81A}">
      <dgm:prSet/>
      <dgm:spPr/>
      <dgm:t>
        <a:bodyPr/>
        <a:lstStyle/>
        <a:p>
          <a:endParaRPr lang="en-US"/>
        </a:p>
      </dgm:t>
    </dgm:pt>
    <dgm:pt modelId="{D42FE753-C506-4E87-B488-627BCCB8EBDF}" type="sibTrans" cxnId="{B9824D3E-0B62-4E0B-8A9D-A37B3DF3E81A}">
      <dgm:prSet/>
      <dgm:spPr/>
      <dgm:t>
        <a:bodyPr/>
        <a:lstStyle/>
        <a:p>
          <a:endParaRPr lang="en-US"/>
        </a:p>
      </dgm:t>
    </dgm:pt>
    <dgm:pt modelId="{AF9C235C-828D-46B9-A7C8-07E070C0AD7E}">
      <dgm:prSet custT="1"/>
      <dgm:spPr/>
      <dgm:t>
        <a:bodyPr/>
        <a:lstStyle/>
        <a:p>
          <a:r>
            <a:rPr lang="hr-HR" sz="2200" dirty="0"/>
            <a:t>Početak isporuke: </a:t>
          </a:r>
          <a:r>
            <a:rPr lang="hr-HR" sz="2200" dirty="0" smtClean="0"/>
            <a:t>16.12.2019.</a:t>
          </a:r>
          <a:endParaRPr lang="en-US" sz="2200" dirty="0"/>
        </a:p>
      </dgm:t>
    </dgm:pt>
    <dgm:pt modelId="{35E224C9-B416-4E4A-92F6-75CF0EE2A126}" type="parTrans" cxnId="{8B314115-B9EF-424D-9A15-5CF39E5D522C}">
      <dgm:prSet/>
      <dgm:spPr/>
      <dgm:t>
        <a:bodyPr/>
        <a:lstStyle/>
        <a:p>
          <a:endParaRPr lang="en-US"/>
        </a:p>
      </dgm:t>
    </dgm:pt>
    <dgm:pt modelId="{FE7A99D4-BBCC-4CBE-B5CE-51990A7E1552}" type="sibTrans" cxnId="{8B314115-B9EF-424D-9A15-5CF39E5D522C}">
      <dgm:prSet/>
      <dgm:spPr/>
      <dgm:t>
        <a:bodyPr/>
        <a:lstStyle/>
        <a:p>
          <a:endParaRPr lang="en-US"/>
        </a:p>
      </dgm:t>
    </dgm:pt>
    <dgm:pt modelId="{2CCFCBB1-B56B-44AD-BE3C-1B93506C4589}">
      <dgm:prSet custT="1"/>
      <dgm:spPr/>
      <dgm:t>
        <a:bodyPr/>
        <a:lstStyle/>
        <a:p>
          <a:r>
            <a:rPr lang="hr-HR" sz="2200" dirty="0"/>
            <a:t>Tableti će se koristiti u </a:t>
          </a:r>
          <a:r>
            <a:rPr lang="hr-HR" sz="2200" b="1" dirty="0"/>
            <a:t>frontalnoj primjeni reforme obrazovanja</a:t>
          </a:r>
          <a:endParaRPr lang="en-US" sz="2200" dirty="0"/>
        </a:p>
      </dgm:t>
    </dgm:pt>
    <dgm:pt modelId="{6667CCBF-6057-4DDE-8219-D14DB70DF8BD}" type="parTrans" cxnId="{4A7908FF-E47A-4DEE-8606-11722B494EFF}">
      <dgm:prSet/>
      <dgm:spPr/>
      <dgm:t>
        <a:bodyPr/>
        <a:lstStyle/>
        <a:p>
          <a:endParaRPr lang="en-US"/>
        </a:p>
      </dgm:t>
    </dgm:pt>
    <dgm:pt modelId="{183A9539-A561-4A16-8F63-B496871A9129}" type="sibTrans" cxnId="{4A7908FF-E47A-4DEE-8606-11722B494EFF}">
      <dgm:prSet/>
      <dgm:spPr/>
      <dgm:t>
        <a:bodyPr/>
        <a:lstStyle/>
        <a:p>
          <a:endParaRPr lang="en-US"/>
        </a:p>
      </dgm:t>
    </dgm:pt>
    <dgm:pt modelId="{137FEF38-E844-426A-A5CA-2CC52BAE1361}">
      <dgm:prSet custT="1"/>
      <dgm:spPr/>
      <dgm:t>
        <a:bodyPr/>
        <a:lstStyle/>
        <a:p>
          <a:r>
            <a:rPr lang="hr-HR" sz="2000" dirty="0"/>
            <a:t>Tableti za šk. god 2019./2020. namijenjeni </a:t>
          </a:r>
          <a:r>
            <a:rPr lang="hr-HR" sz="2000" i="1" dirty="0"/>
            <a:t>za</a:t>
          </a:r>
          <a:r>
            <a:rPr lang="hr-HR" sz="2000" b="1" i="1" dirty="0"/>
            <a:t> </a:t>
          </a:r>
          <a:r>
            <a:rPr lang="hr-HR" sz="2000" i="1" dirty="0"/>
            <a:t>sve</a:t>
          </a:r>
          <a:r>
            <a:rPr lang="hr-HR" sz="2000" b="1" i="1" dirty="0"/>
            <a:t> učenike petih i sedmih razreda</a:t>
          </a:r>
          <a:r>
            <a:rPr lang="hr-HR" sz="2000" i="1" dirty="0"/>
            <a:t> </a:t>
          </a:r>
          <a:r>
            <a:rPr lang="hr-HR" sz="2000" dirty="0"/>
            <a:t>i </a:t>
          </a:r>
          <a:r>
            <a:rPr lang="hr-HR" sz="2000" b="1" i="1" dirty="0"/>
            <a:t>učenike prvih razreda </a:t>
          </a:r>
          <a:r>
            <a:rPr lang="hr-HR" sz="2000" i="1" dirty="0"/>
            <a:t>u omjeru 1 tablet na 4 učenika</a:t>
          </a:r>
          <a:endParaRPr lang="en-US" sz="2000" dirty="0"/>
        </a:p>
      </dgm:t>
    </dgm:pt>
    <dgm:pt modelId="{1F307A83-135C-4AFE-A4F5-92CC92A93B77}" type="parTrans" cxnId="{CC861394-07AE-4E34-AEBD-74DED80EA489}">
      <dgm:prSet/>
      <dgm:spPr/>
      <dgm:t>
        <a:bodyPr/>
        <a:lstStyle/>
        <a:p>
          <a:endParaRPr lang="en-US"/>
        </a:p>
      </dgm:t>
    </dgm:pt>
    <dgm:pt modelId="{F5590EE6-C9C5-443B-BEE4-FFB98BCB94D0}" type="sibTrans" cxnId="{CC861394-07AE-4E34-AEBD-74DED80EA489}">
      <dgm:prSet/>
      <dgm:spPr/>
      <dgm:t>
        <a:bodyPr/>
        <a:lstStyle/>
        <a:p>
          <a:endParaRPr lang="en-US"/>
        </a:p>
      </dgm:t>
    </dgm:pt>
    <dgm:pt modelId="{CF9DE148-0C0D-430D-85C8-7978CB1F7854}">
      <dgm:prSet/>
      <dgm:spPr/>
      <dgm:t>
        <a:bodyPr/>
        <a:lstStyle/>
        <a:p>
          <a:r>
            <a:rPr lang="hr-HR" dirty="0"/>
            <a:t>Sudionici: MZO, </a:t>
          </a:r>
          <a:r>
            <a:rPr lang="hr-HR" dirty="0" err="1"/>
            <a:t>CarNet</a:t>
          </a:r>
          <a:r>
            <a:rPr lang="hr-HR" dirty="0"/>
            <a:t>, nakladnici, telekom operateri, S&amp;T Hrvatska</a:t>
          </a:r>
          <a:endParaRPr lang="en-US" dirty="0"/>
        </a:p>
      </dgm:t>
    </dgm:pt>
    <dgm:pt modelId="{CAAB98C4-B24B-43EE-8F95-32A1E1DA0620}" type="parTrans" cxnId="{1507B3A8-0201-4440-A42C-07EF2E0FE9E2}">
      <dgm:prSet/>
      <dgm:spPr/>
      <dgm:t>
        <a:bodyPr/>
        <a:lstStyle/>
        <a:p>
          <a:endParaRPr lang="en-US"/>
        </a:p>
      </dgm:t>
    </dgm:pt>
    <dgm:pt modelId="{51639F17-3FC9-449B-80F7-9A97653D8A6C}" type="sibTrans" cxnId="{1507B3A8-0201-4440-A42C-07EF2E0FE9E2}">
      <dgm:prSet/>
      <dgm:spPr/>
      <dgm:t>
        <a:bodyPr/>
        <a:lstStyle/>
        <a:p>
          <a:endParaRPr lang="en-US"/>
        </a:p>
      </dgm:t>
    </dgm:pt>
    <dgm:pt modelId="{03223DB2-6468-4A2C-9083-F8DA6B76008C}" type="pres">
      <dgm:prSet presAssocID="{D2B77B74-8CB5-451C-AD4F-B871151A8C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C8648F9-C59A-4E5F-A578-A4FA2B04A384}" type="pres">
      <dgm:prSet presAssocID="{FB951D1B-AD7F-41AD-82DD-C50F9508AB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5E241C-BF44-4D89-8207-61DF53041FBB}" type="pres">
      <dgm:prSet presAssocID="{B984DC20-429A-4D72-A5E0-B9E367242423}" presName="spacer" presStyleCnt="0"/>
      <dgm:spPr/>
    </dgm:pt>
    <dgm:pt modelId="{B15628BF-7304-4269-AC5B-7C34EB58245E}" type="pres">
      <dgm:prSet presAssocID="{008584B2-0089-4133-B54F-A3500BFE61B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8761E5-CC60-4596-B9FC-C040368C5AB7}" type="pres">
      <dgm:prSet presAssocID="{6829EEE9-0FA7-412A-9FA4-6A5C6DB4275C}" presName="spacer" presStyleCnt="0"/>
      <dgm:spPr/>
    </dgm:pt>
    <dgm:pt modelId="{011DC0DE-9A7A-43FA-BA38-ADF91467EF82}" type="pres">
      <dgm:prSet presAssocID="{C9BDCCE3-50C8-4AA5-AEA7-0F5A0223403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758F19-EAFD-41D6-A86E-2EE5ABD83341}" type="pres">
      <dgm:prSet presAssocID="{D42FE753-C506-4E87-B488-627BCCB8EBDF}" presName="spacer" presStyleCnt="0"/>
      <dgm:spPr/>
    </dgm:pt>
    <dgm:pt modelId="{0CA7DD6C-8924-4C55-930C-BF3680353A46}" type="pres">
      <dgm:prSet presAssocID="{AF9C235C-828D-46B9-A7C8-07E070C0AD7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59ECFE-796D-455D-A2C0-72B3AEF21E30}" type="pres">
      <dgm:prSet presAssocID="{FE7A99D4-BBCC-4CBE-B5CE-51990A7E1552}" presName="spacer" presStyleCnt="0"/>
      <dgm:spPr/>
    </dgm:pt>
    <dgm:pt modelId="{30E3BD19-38FE-49B0-98EB-0277F243C39E}" type="pres">
      <dgm:prSet presAssocID="{2CCFCBB1-B56B-44AD-BE3C-1B93506C458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973D9B-1BFC-4D20-A12D-992E1276C1AC}" type="pres">
      <dgm:prSet presAssocID="{183A9539-A561-4A16-8F63-B496871A9129}" presName="spacer" presStyleCnt="0"/>
      <dgm:spPr/>
    </dgm:pt>
    <dgm:pt modelId="{ECFA02E7-C449-4ABE-8888-44E9A4119FE1}" type="pres">
      <dgm:prSet presAssocID="{137FEF38-E844-426A-A5CA-2CC52BAE136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3E9755-2591-49F7-8698-21F19E489D87}" type="pres">
      <dgm:prSet presAssocID="{F5590EE6-C9C5-443B-BEE4-FFB98BCB94D0}" presName="spacer" presStyleCnt="0"/>
      <dgm:spPr/>
    </dgm:pt>
    <dgm:pt modelId="{1CA07C97-9D31-44FC-94EE-FE9C97C54A2E}" type="pres">
      <dgm:prSet presAssocID="{CF9DE148-0C0D-430D-85C8-7978CB1F785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7F0D96-A35D-43BA-86E7-4AF423F1F8E4}" type="presOf" srcId="{137FEF38-E844-426A-A5CA-2CC52BAE1361}" destId="{ECFA02E7-C449-4ABE-8888-44E9A4119FE1}" srcOrd="0" destOrd="0" presId="urn:microsoft.com/office/officeart/2005/8/layout/vList2"/>
    <dgm:cxn modelId="{5397F766-B9C2-4183-861A-AEC5D7A9B854}" srcId="{D2B77B74-8CB5-451C-AD4F-B871151A8CE7}" destId="{008584B2-0089-4133-B54F-A3500BFE61BC}" srcOrd="1" destOrd="0" parTransId="{F3628E86-C693-4F95-B941-880A152D6FF3}" sibTransId="{6829EEE9-0FA7-412A-9FA4-6A5C6DB4275C}"/>
    <dgm:cxn modelId="{B9824D3E-0B62-4E0B-8A9D-A37B3DF3E81A}" srcId="{D2B77B74-8CB5-451C-AD4F-B871151A8CE7}" destId="{C9BDCCE3-50C8-4AA5-AEA7-0F5A0223403A}" srcOrd="2" destOrd="0" parTransId="{7FAD0AC5-F5E7-4A8A-9085-DA79589B3A5B}" sibTransId="{D42FE753-C506-4E87-B488-627BCCB8EBDF}"/>
    <dgm:cxn modelId="{E8A30747-E183-4471-A269-D0D6D201ED08}" srcId="{D2B77B74-8CB5-451C-AD4F-B871151A8CE7}" destId="{FB951D1B-AD7F-41AD-82DD-C50F9508ABE1}" srcOrd="0" destOrd="0" parTransId="{54B97B72-9984-40D9-B057-BD405268151B}" sibTransId="{B984DC20-429A-4D72-A5E0-B9E367242423}"/>
    <dgm:cxn modelId="{8B314115-B9EF-424D-9A15-5CF39E5D522C}" srcId="{D2B77B74-8CB5-451C-AD4F-B871151A8CE7}" destId="{AF9C235C-828D-46B9-A7C8-07E070C0AD7E}" srcOrd="3" destOrd="0" parTransId="{35E224C9-B416-4E4A-92F6-75CF0EE2A126}" sibTransId="{FE7A99D4-BBCC-4CBE-B5CE-51990A7E1552}"/>
    <dgm:cxn modelId="{8BFF7728-4D7D-480F-8A47-644F47835B3E}" type="presOf" srcId="{008584B2-0089-4133-B54F-A3500BFE61BC}" destId="{B15628BF-7304-4269-AC5B-7C34EB58245E}" srcOrd="0" destOrd="0" presId="urn:microsoft.com/office/officeart/2005/8/layout/vList2"/>
    <dgm:cxn modelId="{CC861394-07AE-4E34-AEBD-74DED80EA489}" srcId="{D2B77B74-8CB5-451C-AD4F-B871151A8CE7}" destId="{137FEF38-E844-426A-A5CA-2CC52BAE1361}" srcOrd="5" destOrd="0" parTransId="{1F307A83-135C-4AFE-A4F5-92CC92A93B77}" sibTransId="{F5590EE6-C9C5-443B-BEE4-FFB98BCB94D0}"/>
    <dgm:cxn modelId="{07A5E904-BADE-4949-8509-80089A9E3CAD}" type="presOf" srcId="{C9BDCCE3-50C8-4AA5-AEA7-0F5A0223403A}" destId="{011DC0DE-9A7A-43FA-BA38-ADF91467EF82}" srcOrd="0" destOrd="0" presId="urn:microsoft.com/office/officeart/2005/8/layout/vList2"/>
    <dgm:cxn modelId="{6C89E6C2-5FC8-4855-9A39-818D5FE19A2E}" type="presOf" srcId="{FB951D1B-AD7F-41AD-82DD-C50F9508ABE1}" destId="{7C8648F9-C59A-4E5F-A578-A4FA2B04A384}" srcOrd="0" destOrd="0" presId="urn:microsoft.com/office/officeart/2005/8/layout/vList2"/>
    <dgm:cxn modelId="{4A7908FF-E47A-4DEE-8606-11722B494EFF}" srcId="{D2B77B74-8CB5-451C-AD4F-B871151A8CE7}" destId="{2CCFCBB1-B56B-44AD-BE3C-1B93506C4589}" srcOrd="4" destOrd="0" parTransId="{6667CCBF-6057-4DDE-8219-D14DB70DF8BD}" sibTransId="{183A9539-A561-4A16-8F63-B496871A9129}"/>
    <dgm:cxn modelId="{1507B3A8-0201-4440-A42C-07EF2E0FE9E2}" srcId="{D2B77B74-8CB5-451C-AD4F-B871151A8CE7}" destId="{CF9DE148-0C0D-430D-85C8-7978CB1F7854}" srcOrd="6" destOrd="0" parTransId="{CAAB98C4-B24B-43EE-8F95-32A1E1DA0620}" sibTransId="{51639F17-3FC9-449B-80F7-9A97653D8A6C}"/>
    <dgm:cxn modelId="{83AE3BC1-7244-49B1-8489-6E1DB52501E6}" type="presOf" srcId="{D2B77B74-8CB5-451C-AD4F-B871151A8CE7}" destId="{03223DB2-6468-4A2C-9083-F8DA6B76008C}" srcOrd="0" destOrd="0" presId="urn:microsoft.com/office/officeart/2005/8/layout/vList2"/>
    <dgm:cxn modelId="{1591A075-716E-4E0F-8377-DBA5FA943242}" type="presOf" srcId="{AF9C235C-828D-46B9-A7C8-07E070C0AD7E}" destId="{0CA7DD6C-8924-4C55-930C-BF3680353A46}" srcOrd="0" destOrd="0" presId="urn:microsoft.com/office/officeart/2005/8/layout/vList2"/>
    <dgm:cxn modelId="{36FEA052-6902-402A-93EA-763C88268ED5}" type="presOf" srcId="{CF9DE148-0C0D-430D-85C8-7978CB1F7854}" destId="{1CA07C97-9D31-44FC-94EE-FE9C97C54A2E}" srcOrd="0" destOrd="0" presId="urn:microsoft.com/office/officeart/2005/8/layout/vList2"/>
    <dgm:cxn modelId="{CB25A19E-B367-4E7A-A46E-FE2B8A595A6B}" type="presOf" srcId="{2CCFCBB1-B56B-44AD-BE3C-1B93506C4589}" destId="{30E3BD19-38FE-49B0-98EB-0277F243C39E}" srcOrd="0" destOrd="0" presId="urn:microsoft.com/office/officeart/2005/8/layout/vList2"/>
    <dgm:cxn modelId="{112ECA44-148E-43AE-AAA4-CAAD16BC2EEE}" type="presParOf" srcId="{03223DB2-6468-4A2C-9083-F8DA6B76008C}" destId="{7C8648F9-C59A-4E5F-A578-A4FA2B04A384}" srcOrd="0" destOrd="0" presId="urn:microsoft.com/office/officeart/2005/8/layout/vList2"/>
    <dgm:cxn modelId="{8DBEBA9D-D145-488C-9EBF-5778FE6E9ED7}" type="presParOf" srcId="{03223DB2-6468-4A2C-9083-F8DA6B76008C}" destId="{1A5E241C-BF44-4D89-8207-61DF53041FBB}" srcOrd="1" destOrd="0" presId="urn:microsoft.com/office/officeart/2005/8/layout/vList2"/>
    <dgm:cxn modelId="{0D2E3A1F-8EEC-4E30-8210-9C944647EF4D}" type="presParOf" srcId="{03223DB2-6468-4A2C-9083-F8DA6B76008C}" destId="{B15628BF-7304-4269-AC5B-7C34EB58245E}" srcOrd="2" destOrd="0" presId="urn:microsoft.com/office/officeart/2005/8/layout/vList2"/>
    <dgm:cxn modelId="{87979D73-0E1A-42C8-84AE-5FFEA1E67DEF}" type="presParOf" srcId="{03223DB2-6468-4A2C-9083-F8DA6B76008C}" destId="{D38761E5-CC60-4596-B9FC-C040368C5AB7}" srcOrd="3" destOrd="0" presId="urn:microsoft.com/office/officeart/2005/8/layout/vList2"/>
    <dgm:cxn modelId="{B9218821-607A-4BE7-B7B0-4D2F23BEE155}" type="presParOf" srcId="{03223DB2-6468-4A2C-9083-F8DA6B76008C}" destId="{011DC0DE-9A7A-43FA-BA38-ADF91467EF82}" srcOrd="4" destOrd="0" presId="urn:microsoft.com/office/officeart/2005/8/layout/vList2"/>
    <dgm:cxn modelId="{5069354B-167E-4227-802A-021A4D0EE35B}" type="presParOf" srcId="{03223DB2-6468-4A2C-9083-F8DA6B76008C}" destId="{14758F19-EAFD-41D6-A86E-2EE5ABD83341}" srcOrd="5" destOrd="0" presId="urn:microsoft.com/office/officeart/2005/8/layout/vList2"/>
    <dgm:cxn modelId="{F7FD7C78-F91A-455E-973A-C24862361962}" type="presParOf" srcId="{03223DB2-6468-4A2C-9083-F8DA6B76008C}" destId="{0CA7DD6C-8924-4C55-930C-BF3680353A46}" srcOrd="6" destOrd="0" presId="urn:microsoft.com/office/officeart/2005/8/layout/vList2"/>
    <dgm:cxn modelId="{44DA8663-B6FF-46C2-85FC-98CF1E3299E9}" type="presParOf" srcId="{03223DB2-6468-4A2C-9083-F8DA6B76008C}" destId="{C459ECFE-796D-455D-A2C0-72B3AEF21E30}" srcOrd="7" destOrd="0" presId="urn:microsoft.com/office/officeart/2005/8/layout/vList2"/>
    <dgm:cxn modelId="{BAF1DF05-FC6E-4C5C-B2F4-73D009995571}" type="presParOf" srcId="{03223DB2-6468-4A2C-9083-F8DA6B76008C}" destId="{30E3BD19-38FE-49B0-98EB-0277F243C39E}" srcOrd="8" destOrd="0" presId="urn:microsoft.com/office/officeart/2005/8/layout/vList2"/>
    <dgm:cxn modelId="{AC296A8B-0972-424D-BC65-8AD70413BB44}" type="presParOf" srcId="{03223DB2-6468-4A2C-9083-F8DA6B76008C}" destId="{FE973D9B-1BFC-4D20-A12D-992E1276C1AC}" srcOrd="9" destOrd="0" presId="urn:microsoft.com/office/officeart/2005/8/layout/vList2"/>
    <dgm:cxn modelId="{15897247-F530-411F-8C51-92BA5565C5C2}" type="presParOf" srcId="{03223DB2-6468-4A2C-9083-F8DA6B76008C}" destId="{ECFA02E7-C449-4ABE-8888-44E9A4119FE1}" srcOrd="10" destOrd="0" presId="urn:microsoft.com/office/officeart/2005/8/layout/vList2"/>
    <dgm:cxn modelId="{8731C67D-2645-454B-8BF5-5A9BAD64E644}" type="presParOf" srcId="{03223DB2-6468-4A2C-9083-F8DA6B76008C}" destId="{D63E9755-2591-49F7-8698-21F19E489D87}" srcOrd="11" destOrd="0" presId="urn:microsoft.com/office/officeart/2005/8/layout/vList2"/>
    <dgm:cxn modelId="{310468A1-AC11-49F7-B945-48936A339114}" type="presParOf" srcId="{03223DB2-6468-4A2C-9083-F8DA6B76008C}" destId="{1CA07C97-9D31-44FC-94EE-FE9C97C54A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C48B8-A39B-48D2-BD2B-F08DBE1F36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28530EF6-8531-45CE-B94D-F4697EBDE536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Arial" panose="020B0604020202020204" pitchFamily="34" charset="0"/>
            </a:rPr>
            <a:t>Uloga tableta u programu Škola za život </a:t>
          </a:r>
          <a:endParaRPr lang="en-US" dirty="0"/>
        </a:p>
      </dgm:t>
    </dgm:pt>
    <dgm:pt modelId="{EB31BDB7-DF59-458F-A8B9-9F04DB65B529}" type="parTrans" cxnId="{233C5EF9-E7F2-4227-B53A-6534DD93127B}">
      <dgm:prSet/>
      <dgm:spPr/>
      <dgm:t>
        <a:bodyPr/>
        <a:lstStyle/>
        <a:p>
          <a:endParaRPr lang="en-US"/>
        </a:p>
      </dgm:t>
    </dgm:pt>
    <dgm:pt modelId="{055665E7-DA5D-4E31-98C5-5DCA90095C4C}" type="sibTrans" cxnId="{233C5EF9-E7F2-4227-B53A-6534DD93127B}">
      <dgm:prSet/>
      <dgm:spPr/>
      <dgm:t>
        <a:bodyPr/>
        <a:lstStyle/>
        <a:p>
          <a:endParaRPr lang="en-US"/>
        </a:p>
      </dgm:t>
    </dgm:pt>
    <dgm:pt modelId="{D0271D39-853A-434E-9C44-7EC659232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noProof="0" dirty="0"/>
            <a:t>Kao i svaki alat, tablet se može koristiti u dobre i loše svrhe – važno kod učenika osvijestiti koje su prednosti korištenja tableta i digitalnih sadržaja</a:t>
          </a:r>
        </a:p>
      </dgm:t>
    </dgm:pt>
    <dgm:pt modelId="{3AA2D303-5F00-40D8-98CA-FF5BCBE27345}" type="parTrans" cxnId="{356DE3A3-8ED4-4A9B-B394-B8CE1AE92199}">
      <dgm:prSet/>
      <dgm:spPr/>
      <dgm:t>
        <a:bodyPr/>
        <a:lstStyle/>
        <a:p>
          <a:endParaRPr lang="en-US"/>
        </a:p>
      </dgm:t>
    </dgm:pt>
    <dgm:pt modelId="{4CE742CE-CC43-4C31-8474-0535460778DA}" type="sibTrans" cxnId="{356DE3A3-8ED4-4A9B-B394-B8CE1AE92199}">
      <dgm:prSet/>
      <dgm:spPr/>
      <dgm:t>
        <a:bodyPr/>
        <a:lstStyle/>
        <a:p>
          <a:endParaRPr lang="en-US"/>
        </a:p>
      </dgm:t>
    </dgm:pt>
    <dgm:pt modelId="{B76193AD-A4C4-49DC-B5A3-CA254DB061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Tablet je pomoćno nastavno sredstvo – ALAT ZA UČENJE, neće služiti za pisanje, već istraživanje, suradnju i dijeljenje informacija</a:t>
          </a:r>
          <a:endParaRPr lang="en-US" sz="2000" dirty="0"/>
        </a:p>
      </dgm:t>
    </dgm:pt>
    <dgm:pt modelId="{296895C2-F9E9-482A-9FEE-6775142A92BC}" type="parTrans" cxnId="{216D8B6D-1302-4AF3-B9E4-7A3009B85DF7}">
      <dgm:prSet/>
      <dgm:spPr/>
      <dgm:t>
        <a:bodyPr/>
        <a:lstStyle/>
        <a:p>
          <a:endParaRPr lang="hr-HR"/>
        </a:p>
      </dgm:t>
    </dgm:pt>
    <dgm:pt modelId="{771FFFB8-CCFF-498D-92EF-5DF6090F5550}" type="sibTrans" cxnId="{216D8B6D-1302-4AF3-B9E4-7A3009B85DF7}">
      <dgm:prSet/>
      <dgm:spPr/>
      <dgm:t>
        <a:bodyPr/>
        <a:lstStyle/>
        <a:p>
          <a:endParaRPr lang="hr-HR"/>
        </a:p>
      </dgm:t>
    </dgm:pt>
    <dgm:pt modelId="{BF4575F9-5D4B-4F39-8983-952A9434E6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Vrijeme provedeno uz tablet – povremeno!</a:t>
          </a:r>
          <a:br>
            <a:rPr lang="hr-HR" sz="2000" dirty="0"/>
          </a:br>
          <a:r>
            <a:rPr lang="hr-HR" sz="2000" dirty="0"/>
            <a:t>Prednost treba dati fizičkoj aktivnosti i vježbanju rukopisa! </a:t>
          </a:r>
          <a:endParaRPr lang="en-US" sz="2000" dirty="0"/>
        </a:p>
      </dgm:t>
    </dgm:pt>
    <dgm:pt modelId="{9360C0E0-F492-40B6-942A-7AB5E5ED9231}" type="parTrans" cxnId="{8239AB2D-BAA6-4F4F-801D-5647F866F5F8}">
      <dgm:prSet/>
      <dgm:spPr/>
      <dgm:t>
        <a:bodyPr/>
        <a:lstStyle/>
        <a:p>
          <a:endParaRPr lang="hr-HR"/>
        </a:p>
      </dgm:t>
    </dgm:pt>
    <dgm:pt modelId="{A4A84BC3-CBF6-4A6D-8644-890CC0C4398D}" type="sibTrans" cxnId="{8239AB2D-BAA6-4F4F-801D-5647F866F5F8}">
      <dgm:prSet/>
      <dgm:spPr/>
      <dgm:t>
        <a:bodyPr/>
        <a:lstStyle/>
        <a:p>
          <a:endParaRPr lang="hr-HR"/>
        </a:p>
      </dgm:t>
    </dgm:pt>
    <dgm:pt modelId="{69631F6E-8444-474A-A45E-62A7EA57C6B8}" type="pres">
      <dgm:prSet presAssocID="{727C48B8-A39B-48D2-BD2B-F08DBE1F36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B7C57A-9772-4229-86A7-47A90AD44251}" type="pres">
      <dgm:prSet presAssocID="{28530EF6-8531-45CE-B94D-F4697EBDE536}" presName="compNode" presStyleCnt="0"/>
      <dgm:spPr/>
    </dgm:pt>
    <dgm:pt modelId="{7F269685-509A-4FF3-BB61-4C9D481EC675}" type="pres">
      <dgm:prSet presAssocID="{28530EF6-8531-45CE-B94D-F4697EBDE536}" presName="bgRect" presStyleLbl="bgShp" presStyleIdx="0" presStyleCnt="4" custLinFactNeighborY="-15282"/>
      <dgm:spPr/>
    </dgm:pt>
    <dgm:pt modelId="{54D41981-64C0-466F-9E73-9301A52ED4CF}" type="pres">
      <dgm:prSet presAssocID="{28530EF6-8531-45CE-B94D-F4697EBDE536}" presName="iconRect" presStyleLbl="node1" presStyleIdx="0" presStyleCnt="4" custLinFactNeighborX="-10769" custLinFactNeighborY="-2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onica"/>
        </a:ext>
      </dgm:extLst>
    </dgm:pt>
    <dgm:pt modelId="{A3BF6FFB-9BF2-4CF3-8217-51005CB3566D}" type="pres">
      <dgm:prSet presAssocID="{28530EF6-8531-45CE-B94D-F4697EBDE536}" presName="spaceRect" presStyleCnt="0"/>
      <dgm:spPr/>
    </dgm:pt>
    <dgm:pt modelId="{602290CE-DDD8-4315-88F7-C6AA8F659DB0}" type="pres">
      <dgm:prSet presAssocID="{28530EF6-8531-45CE-B94D-F4697EBDE536}" presName="parTx" presStyleLbl="revTx" presStyleIdx="0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030BDFD9-10CE-4291-9E36-E3899F550C4F}" type="pres">
      <dgm:prSet presAssocID="{055665E7-DA5D-4E31-98C5-5DCA90095C4C}" presName="sibTrans" presStyleCnt="0"/>
      <dgm:spPr/>
    </dgm:pt>
    <dgm:pt modelId="{5FCBA228-D322-47A5-B301-F32259AA47BB}" type="pres">
      <dgm:prSet presAssocID="{B76193AD-A4C4-49DC-B5A3-CA254DB0614E}" presName="compNode" presStyleCnt="0"/>
      <dgm:spPr/>
    </dgm:pt>
    <dgm:pt modelId="{3838FD6B-C9AF-4D2A-A306-BCEEE1C4163C}" type="pres">
      <dgm:prSet presAssocID="{B76193AD-A4C4-49DC-B5A3-CA254DB0614E}" presName="bgRect" presStyleLbl="bgShp" presStyleIdx="1" presStyleCnt="4" custLinFactNeighborY="-15282"/>
      <dgm:spPr/>
    </dgm:pt>
    <dgm:pt modelId="{1D1FBF50-BCA1-4394-8D1B-34AF58BDE478}" type="pres">
      <dgm:prSet presAssocID="{B76193AD-A4C4-49DC-B5A3-CA254DB0614E}" presName="iconRect" presStyleLbl="node1" presStyleIdx="1" presStyleCnt="4" custLinFactNeighborY="-277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va sa zupčanicima"/>
        </a:ext>
      </dgm:extLst>
    </dgm:pt>
    <dgm:pt modelId="{0F840CAA-ABBA-4623-BD2E-931556ACE76A}" type="pres">
      <dgm:prSet presAssocID="{B76193AD-A4C4-49DC-B5A3-CA254DB0614E}" presName="spaceRect" presStyleCnt="0"/>
      <dgm:spPr/>
    </dgm:pt>
    <dgm:pt modelId="{AAA9C780-9C64-4DE0-969D-FDEF4EB02B82}" type="pres">
      <dgm:prSet presAssocID="{B76193AD-A4C4-49DC-B5A3-CA254DB0614E}" presName="parTx" presStyleLbl="revTx" presStyleIdx="1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DA7FE574-3955-48B2-9077-5BC742839BE2}" type="pres">
      <dgm:prSet presAssocID="{771FFFB8-CCFF-498D-92EF-5DF6090F5550}" presName="sibTrans" presStyleCnt="0"/>
      <dgm:spPr/>
    </dgm:pt>
    <dgm:pt modelId="{3B7684C8-A31D-4CA4-9184-5BF82C42BE45}" type="pres">
      <dgm:prSet presAssocID="{D0271D39-853A-434E-9C44-7EC659232825}" presName="compNode" presStyleCnt="0"/>
      <dgm:spPr/>
    </dgm:pt>
    <dgm:pt modelId="{0E6F41D5-0EEA-4547-83AC-8EACDF23C77F}" type="pres">
      <dgm:prSet presAssocID="{D0271D39-853A-434E-9C44-7EC659232825}" presName="bgRect" presStyleLbl="bgShp" presStyleIdx="2" presStyleCnt="4" custLinFactNeighborY="-15282"/>
      <dgm:spPr/>
    </dgm:pt>
    <dgm:pt modelId="{CF7C3C34-BD65-423D-B2C6-CD5762A957A6}" type="pres">
      <dgm:prSet presAssocID="{D0271D39-853A-434E-9C44-7EC659232825}" presName="iconRect" presStyleLbl="node1" presStyleIdx="2" presStyleCnt="4" custLinFactNeighborY="-277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ti"/>
        </a:ext>
      </dgm:extLst>
    </dgm:pt>
    <dgm:pt modelId="{CD782692-C36F-4C1D-80F5-30B6CC0B8242}" type="pres">
      <dgm:prSet presAssocID="{D0271D39-853A-434E-9C44-7EC659232825}" presName="spaceRect" presStyleCnt="0"/>
      <dgm:spPr/>
    </dgm:pt>
    <dgm:pt modelId="{0878EFAB-47DF-43A8-AE43-85D4DC21548F}" type="pres">
      <dgm:prSet presAssocID="{D0271D39-853A-434E-9C44-7EC659232825}" presName="parTx" presStyleLbl="revTx" presStyleIdx="2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E4E2A1D4-7756-4DF7-A28D-91D0F1F47353}" type="pres">
      <dgm:prSet presAssocID="{4CE742CE-CC43-4C31-8474-0535460778DA}" presName="sibTrans" presStyleCnt="0"/>
      <dgm:spPr/>
    </dgm:pt>
    <dgm:pt modelId="{43C66718-DDB5-43F1-B3F0-93C1805A667A}" type="pres">
      <dgm:prSet presAssocID="{BF4575F9-5D4B-4F39-8983-952A9434E61B}" presName="compNode" presStyleCnt="0"/>
      <dgm:spPr/>
    </dgm:pt>
    <dgm:pt modelId="{7DB25E3F-941B-4196-A082-305CD17DCBEA}" type="pres">
      <dgm:prSet presAssocID="{BF4575F9-5D4B-4F39-8983-952A9434E61B}" presName="bgRect" presStyleLbl="bgShp" presStyleIdx="3" presStyleCnt="4" custLinFactNeighborY="-15282"/>
      <dgm:spPr/>
    </dgm:pt>
    <dgm:pt modelId="{46E0DF8D-87CB-4FFC-9717-A124ED26B1EB}" type="pres">
      <dgm:prSet presAssocID="{BF4575F9-5D4B-4F39-8983-952A9434E61B}" presName="iconRect" presStyleLbl="node1" presStyleIdx="3" presStyleCnt="4" custLinFactNeighborY="-277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ješčani sat"/>
        </a:ext>
      </dgm:extLst>
    </dgm:pt>
    <dgm:pt modelId="{F4E108FE-67CF-4F62-85B1-45BF8B7A65E3}" type="pres">
      <dgm:prSet presAssocID="{BF4575F9-5D4B-4F39-8983-952A9434E61B}" presName="spaceRect" presStyleCnt="0"/>
      <dgm:spPr/>
    </dgm:pt>
    <dgm:pt modelId="{A13D78B3-3A43-468B-9A68-ABAE41741EDF}" type="pres">
      <dgm:prSet presAssocID="{BF4575F9-5D4B-4F39-8983-952A9434E61B}" presName="parTx" presStyleLbl="revTx" presStyleIdx="3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216D8B6D-1302-4AF3-B9E4-7A3009B85DF7}" srcId="{727C48B8-A39B-48D2-BD2B-F08DBE1F3625}" destId="{B76193AD-A4C4-49DC-B5A3-CA254DB0614E}" srcOrd="1" destOrd="0" parTransId="{296895C2-F9E9-482A-9FEE-6775142A92BC}" sibTransId="{771FFFB8-CCFF-498D-92EF-5DF6090F5550}"/>
    <dgm:cxn modelId="{7A274AF1-8902-4D4B-B8E5-4E9724E6EAE2}" type="presOf" srcId="{D0271D39-853A-434E-9C44-7EC659232825}" destId="{0878EFAB-47DF-43A8-AE43-85D4DC21548F}" srcOrd="0" destOrd="0" presId="urn:microsoft.com/office/officeart/2018/2/layout/IconVerticalSolidList"/>
    <dgm:cxn modelId="{5DC5415C-95B1-4611-9CA2-D373D4D80C24}" type="presOf" srcId="{28530EF6-8531-45CE-B94D-F4697EBDE536}" destId="{602290CE-DDD8-4315-88F7-C6AA8F659DB0}" srcOrd="0" destOrd="0" presId="urn:microsoft.com/office/officeart/2018/2/layout/IconVerticalSolidList"/>
    <dgm:cxn modelId="{8239AB2D-BAA6-4F4F-801D-5647F866F5F8}" srcId="{727C48B8-A39B-48D2-BD2B-F08DBE1F3625}" destId="{BF4575F9-5D4B-4F39-8983-952A9434E61B}" srcOrd="3" destOrd="0" parTransId="{9360C0E0-F492-40B6-942A-7AB5E5ED9231}" sibTransId="{A4A84BC3-CBF6-4A6D-8644-890CC0C4398D}"/>
    <dgm:cxn modelId="{9C52197B-9274-4EF9-851B-693E73CC2891}" type="presOf" srcId="{BF4575F9-5D4B-4F39-8983-952A9434E61B}" destId="{A13D78B3-3A43-468B-9A68-ABAE41741EDF}" srcOrd="0" destOrd="0" presId="urn:microsoft.com/office/officeart/2018/2/layout/IconVerticalSolidList"/>
    <dgm:cxn modelId="{233C5EF9-E7F2-4227-B53A-6534DD93127B}" srcId="{727C48B8-A39B-48D2-BD2B-F08DBE1F3625}" destId="{28530EF6-8531-45CE-B94D-F4697EBDE536}" srcOrd="0" destOrd="0" parTransId="{EB31BDB7-DF59-458F-A8B9-9F04DB65B529}" sibTransId="{055665E7-DA5D-4E31-98C5-5DCA90095C4C}"/>
    <dgm:cxn modelId="{356DE3A3-8ED4-4A9B-B394-B8CE1AE92199}" srcId="{727C48B8-A39B-48D2-BD2B-F08DBE1F3625}" destId="{D0271D39-853A-434E-9C44-7EC659232825}" srcOrd="2" destOrd="0" parTransId="{3AA2D303-5F00-40D8-98CA-FF5BCBE27345}" sibTransId="{4CE742CE-CC43-4C31-8474-0535460778DA}"/>
    <dgm:cxn modelId="{ECF7B9B2-B88E-43D3-A54C-4F771FA70046}" type="presOf" srcId="{727C48B8-A39B-48D2-BD2B-F08DBE1F3625}" destId="{69631F6E-8444-474A-A45E-62A7EA57C6B8}" srcOrd="0" destOrd="0" presId="urn:microsoft.com/office/officeart/2018/2/layout/IconVerticalSolidList"/>
    <dgm:cxn modelId="{459AD9BE-5B5E-4684-919B-40E57099DE12}" type="presOf" srcId="{B76193AD-A4C4-49DC-B5A3-CA254DB0614E}" destId="{AAA9C780-9C64-4DE0-969D-FDEF4EB02B82}" srcOrd="0" destOrd="0" presId="urn:microsoft.com/office/officeart/2018/2/layout/IconVerticalSolidList"/>
    <dgm:cxn modelId="{A8486A48-10C2-40AC-B245-FB563A1D6E22}" type="presParOf" srcId="{69631F6E-8444-474A-A45E-62A7EA57C6B8}" destId="{29B7C57A-9772-4229-86A7-47A90AD44251}" srcOrd="0" destOrd="0" presId="urn:microsoft.com/office/officeart/2018/2/layout/IconVerticalSolidList"/>
    <dgm:cxn modelId="{C9195530-D560-4C4D-8B89-B95C6FF28025}" type="presParOf" srcId="{29B7C57A-9772-4229-86A7-47A90AD44251}" destId="{7F269685-509A-4FF3-BB61-4C9D481EC675}" srcOrd="0" destOrd="0" presId="urn:microsoft.com/office/officeart/2018/2/layout/IconVerticalSolidList"/>
    <dgm:cxn modelId="{EC6A8B7F-136C-4D39-AD3A-17D8022FCBFC}" type="presParOf" srcId="{29B7C57A-9772-4229-86A7-47A90AD44251}" destId="{54D41981-64C0-466F-9E73-9301A52ED4CF}" srcOrd="1" destOrd="0" presId="urn:microsoft.com/office/officeart/2018/2/layout/IconVerticalSolidList"/>
    <dgm:cxn modelId="{6EB24F3B-25B1-4348-A76F-169399000A02}" type="presParOf" srcId="{29B7C57A-9772-4229-86A7-47A90AD44251}" destId="{A3BF6FFB-9BF2-4CF3-8217-51005CB3566D}" srcOrd="2" destOrd="0" presId="urn:microsoft.com/office/officeart/2018/2/layout/IconVerticalSolidList"/>
    <dgm:cxn modelId="{D220B0AE-51F9-4CEF-A732-B3E8A6D7607B}" type="presParOf" srcId="{29B7C57A-9772-4229-86A7-47A90AD44251}" destId="{602290CE-DDD8-4315-88F7-C6AA8F659DB0}" srcOrd="3" destOrd="0" presId="urn:microsoft.com/office/officeart/2018/2/layout/IconVerticalSolidList"/>
    <dgm:cxn modelId="{E7535168-C1CB-4A0C-8EC8-CAD6D655E2C8}" type="presParOf" srcId="{69631F6E-8444-474A-A45E-62A7EA57C6B8}" destId="{030BDFD9-10CE-4291-9E36-E3899F550C4F}" srcOrd="1" destOrd="0" presId="urn:microsoft.com/office/officeart/2018/2/layout/IconVerticalSolidList"/>
    <dgm:cxn modelId="{79AEF8C9-2B84-46D0-9D83-235424D3E8D8}" type="presParOf" srcId="{69631F6E-8444-474A-A45E-62A7EA57C6B8}" destId="{5FCBA228-D322-47A5-B301-F32259AA47BB}" srcOrd="2" destOrd="0" presId="urn:microsoft.com/office/officeart/2018/2/layout/IconVerticalSolidList"/>
    <dgm:cxn modelId="{7FA8D307-5BED-472A-8972-7CBB48B94C63}" type="presParOf" srcId="{5FCBA228-D322-47A5-B301-F32259AA47BB}" destId="{3838FD6B-C9AF-4D2A-A306-BCEEE1C4163C}" srcOrd="0" destOrd="0" presId="urn:microsoft.com/office/officeart/2018/2/layout/IconVerticalSolidList"/>
    <dgm:cxn modelId="{1BE624D7-327E-4EBB-BAF8-4BA5F38830F3}" type="presParOf" srcId="{5FCBA228-D322-47A5-B301-F32259AA47BB}" destId="{1D1FBF50-BCA1-4394-8D1B-34AF58BDE478}" srcOrd="1" destOrd="0" presId="urn:microsoft.com/office/officeart/2018/2/layout/IconVerticalSolidList"/>
    <dgm:cxn modelId="{B2EAB722-4317-48A3-AB46-D7E89613CF8C}" type="presParOf" srcId="{5FCBA228-D322-47A5-B301-F32259AA47BB}" destId="{0F840CAA-ABBA-4623-BD2E-931556ACE76A}" srcOrd="2" destOrd="0" presId="urn:microsoft.com/office/officeart/2018/2/layout/IconVerticalSolidList"/>
    <dgm:cxn modelId="{83796084-8A89-4DCF-9784-A159BCDF13BD}" type="presParOf" srcId="{5FCBA228-D322-47A5-B301-F32259AA47BB}" destId="{AAA9C780-9C64-4DE0-969D-FDEF4EB02B82}" srcOrd="3" destOrd="0" presId="urn:microsoft.com/office/officeart/2018/2/layout/IconVerticalSolidList"/>
    <dgm:cxn modelId="{23C063F2-95F6-42C6-AEA2-8B19D8884EA4}" type="presParOf" srcId="{69631F6E-8444-474A-A45E-62A7EA57C6B8}" destId="{DA7FE574-3955-48B2-9077-5BC742839BE2}" srcOrd="3" destOrd="0" presId="urn:microsoft.com/office/officeart/2018/2/layout/IconVerticalSolidList"/>
    <dgm:cxn modelId="{3D3F009B-6299-4FB9-A9DB-77B4BEBEAD76}" type="presParOf" srcId="{69631F6E-8444-474A-A45E-62A7EA57C6B8}" destId="{3B7684C8-A31D-4CA4-9184-5BF82C42BE45}" srcOrd="4" destOrd="0" presId="urn:microsoft.com/office/officeart/2018/2/layout/IconVerticalSolidList"/>
    <dgm:cxn modelId="{8C46847A-9E0C-41E7-A1EC-D67FDA4718DF}" type="presParOf" srcId="{3B7684C8-A31D-4CA4-9184-5BF82C42BE45}" destId="{0E6F41D5-0EEA-4547-83AC-8EACDF23C77F}" srcOrd="0" destOrd="0" presId="urn:microsoft.com/office/officeart/2018/2/layout/IconVerticalSolidList"/>
    <dgm:cxn modelId="{60DD2438-C5A5-4359-B979-F4173D00A163}" type="presParOf" srcId="{3B7684C8-A31D-4CA4-9184-5BF82C42BE45}" destId="{CF7C3C34-BD65-423D-B2C6-CD5762A957A6}" srcOrd="1" destOrd="0" presId="urn:microsoft.com/office/officeart/2018/2/layout/IconVerticalSolidList"/>
    <dgm:cxn modelId="{FE38BBBD-24EC-4338-B199-8F92235A3C44}" type="presParOf" srcId="{3B7684C8-A31D-4CA4-9184-5BF82C42BE45}" destId="{CD782692-C36F-4C1D-80F5-30B6CC0B8242}" srcOrd="2" destOrd="0" presId="urn:microsoft.com/office/officeart/2018/2/layout/IconVerticalSolidList"/>
    <dgm:cxn modelId="{713A7B8E-EBD4-44D6-B708-2DD3466A01FC}" type="presParOf" srcId="{3B7684C8-A31D-4CA4-9184-5BF82C42BE45}" destId="{0878EFAB-47DF-43A8-AE43-85D4DC21548F}" srcOrd="3" destOrd="0" presId="urn:microsoft.com/office/officeart/2018/2/layout/IconVerticalSolidList"/>
    <dgm:cxn modelId="{7C6C9AD1-D39F-466F-8457-2898DD737A2A}" type="presParOf" srcId="{69631F6E-8444-474A-A45E-62A7EA57C6B8}" destId="{E4E2A1D4-7756-4DF7-A28D-91D0F1F47353}" srcOrd="5" destOrd="0" presId="urn:microsoft.com/office/officeart/2018/2/layout/IconVerticalSolidList"/>
    <dgm:cxn modelId="{9E5D4A0C-431E-4246-84CC-7069CFACD6C7}" type="presParOf" srcId="{69631F6E-8444-474A-A45E-62A7EA57C6B8}" destId="{43C66718-DDB5-43F1-B3F0-93C1805A667A}" srcOrd="6" destOrd="0" presId="urn:microsoft.com/office/officeart/2018/2/layout/IconVerticalSolidList"/>
    <dgm:cxn modelId="{DC71793E-88C1-465B-9D96-BB77A9A08BE1}" type="presParOf" srcId="{43C66718-DDB5-43F1-B3F0-93C1805A667A}" destId="{7DB25E3F-941B-4196-A082-305CD17DCBEA}" srcOrd="0" destOrd="0" presId="urn:microsoft.com/office/officeart/2018/2/layout/IconVerticalSolidList"/>
    <dgm:cxn modelId="{A0D20A71-C75A-4E52-BFF7-B931018B79B1}" type="presParOf" srcId="{43C66718-DDB5-43F1-B3F0-93C1805A667A}" destId="{46E0DF8D-87CB-4FFC-9717-A124ED26B1EB}" srcOrd="1" destOrd="0" presId="urn:microsoft.com/office/officeart/2018/2/layout/IconVerticalSolidList"/>
    <dgm:cxn modelId="{E51C5CE1-5F01-44BD-9499-D1C145EB5A89}" type="presParOf" srcId="{43C66718-DDB5-43F1-B3F0-93C1805A667A}" destId="{F4E108FE-67CF-4F62-85B1-45BF8B7A65E3}" srcOrd="2" destOrd="0" presId="urn:microsoft.com/office/officeart/2018/2/layout/IconVerticalSolidList"/>
    <dgm:cxn modelId="{9E2F541A-C05B-4802-924E-2C131C2B2AF1}" type="presParOf" srcId="{43C66718-DDB5-43F1-B3F0-93C1805A667A}" destId="{A13D78B3-3A43-468B-9A68-ABAE41741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9F5E76-73DB-41C3-ABE6-60CE5EC0C15F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nema mogućnost </a:t>
          </a:r>
          <a:r>
            <a:rPr lang="hr-HR" sz="2400" dirty="0"/>
            <a:t>da na tabletu instalira aplikacije s trgovine Google Play (</a:t>
          </a:r>
          <a:r>
            <a:rPr lang="hr-HR" sz="2400" b="1" dirty="0"/>
            <a:t>Google Play Store</a:t>
          </a:r>
          <a:r>
            <a:rPr lang="hr-HR" sz="2400" dirty="0"/>
            <a:t>) niti da postavi </a:t>
          </a:r>
          <a:r>
            <a:rPr lang="hr-HR" sz="2400" b="1" dirty="0"/>
            <a:t>Google račun </a:t>
          </a:r>
          <a:r>
            <a:rPr lang="hr-HR" sz="2400" b="0" dirty="0"/>
            <a:t>te</a:t>
          </a:r>
          <a:r>
            <a:rPr lang="hr-HR" sz="2400" dirty="0"/>
            <a:t> da koristi </a:t>
          </a:r>
          <a:r>
            <a:rPr lang="hr-HR" sz="2400" b="1" dirty="0"/>
            <a:t>Google usluge </a:t>
          </a:r>
          <a:r>
            <a:rPr lang="hr-HR" sz="2400" dirty="0"/>
            <a:t>(Gmail, </a:t>
          </a:r>
          <a:r>
            <a:rPr lang="hr-HR" sz="2400" dirty="0" err="1"/>
            <a:t>Gdisk</a:t>
          </a:r>
          <a:r>
            <a:rPr lang="hr-HR" sz="2400" dirty="0"/>
            <a:t>, Duo, Google </a:t>
          </a:r>
          <a:r>
            <a:rPr lang="hr-HR" sz="2400" dirty="0" err="1"/>
            <a:t>play</a:t>
          </a:r>
          <a:r>
            <a:rPr lang="hr-HR" sz="2400" dirty="0"/>
            <a:t> filmovi i sl.)</a:t>
          </a:r>
          <a:endParaRPr lang="en-US" sz="2400" dirty="0"/>
        </a:p>
      </dgm:t>
    </dgm:pt>
    <dgm:pt modelId="{D431CA32-996A-4E3A-9455-23FFB164AD71}" type="sibTrans" cxnId="{972EFB3A-447E-4E00-AC7D-FFFD72EE5FE9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9ED902F-3D04-47D8-A2D7-3797A2059538}" type="parTrans" cxnId="{972EFB3A-447E-4E00-AC7D-FFFD72EE5FE9}">
      <dgm:prSet/>
      <dgm:spPr/>
      <dgm:t>
        <a:bodyPr/>
        <a:lstStyle/>
        <a:p>
          <a:endParaRPr lang="en-US"/>
        </a:p>
      </dgm:t>
    </dgm:pt>
    <dgm:pt modelId="{1AE4B011-AA0F-449A-AD3A-01A9F109DC70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se može </a:t>
          </a:r>
          <a:r>
            <a:rPr lang="hr-HR" sz="2400" dirty="0"/>
            <a:t>prijaviti svojim elektroničkim identitetom </a:t>
          </a:r>
          <a:r>
            <a:rPr lang="nn-NO" sz="2400" dirty="0"/>
            <a:t>oblika: </a:t>
          </a:r>
          <a:r>
            <a:rPr lang="nn-NO" sz="2400" b="1" dirty="0">
              <a:hlinkClick xmlns:r="http://schemas.openxmlformats.org/officeDocument/2006/relationships" r:id="rId1"/>
            </a:rPr>
            <a:t>ime.prezime@skole.hr</a:t>
          </a:r>
          <a:r>
            <a:rPr lang="hr-HR" sz="2400" b="1" dirty="0"/>
            <a:t> </a:t>
          </a:r>
          <a:r>
            <a:rPr lang="hr-HR" sz="2400" dirty="0"/>
            <a:t>na različite web aplikacije koje koriste </a:t>
          </a:r>
          <a:r>
            <a:rPr lang="hr-HR" sz="2400" dirty="0" err="1"/>
            <a:t>AAI@EduHr</a:t>
          </a:r>
          <a:r>
            <a:rPr lang="hr-HR" sz="2400" dirty="0"/>
            <a:t> za </a:t>
          </a:r>
          <a:r>
            <a:rPr lang="hr-HR" sz="2400" dirty="0" err="1"/>
            <a:t>autentikaciju</a:t>
          </a:r>
          <a:r>
            <a:rPr lang="hr-HR" sz="2400" dirty="0"/>
            <a:t> korisnika (npr. </a:t>
          </a:r>
          <a:r>
            <a:rPr lang="hr-HR" sz="2400" b="1" dirty="0"/>
            <a:t>MS Office 365</a:t>
          </a:r>
          <a:r>
            <a:rPr lang="hr-HR" sz="2400" dirty="0"/>
            <a:t>, koji sadrži aplikacije </a:t>
          </a:r>
          <a:r>
            <a:rPr lang="hr-HR" sz="2400" b="1" dirty="0"/>
            <a:t>Outlook</a:t>
          </a:r>
          <a:r>
            <a:rPr lang="hr-HR" sz="2400" dirty="0"/>
            <a:t>, </a:t>
          </a:r>
          <a:r>
            <a:rPr lang="hr-HR" sz="2400" b="1" dirty="0"/>
            <a:t>Word</a:t>
          </a:r>
          <a:r>
            <a:rPr lang="hr-HR" sz="2400" dirty="0"/>
            <a:t>, </a:t>
          </a:r>
          <a:r>
            <a:rPr lang="hr-HR" sz="2400" b="1" dirty="0"/>
            <a:t>PowerPoint</a:t>
          </a:r>
          <a:r>
            <a:rPr lang="hr-HR" sz="2400" b="0" dirty="0"/>
            <a:t> i druge..)</a:t>
          </a:r>
          <a:endParaRPr lang="en-US" sz="2400" b="0" dirty="0"/>
        </a:p>
      </dgm:t>
    </dgm:pt>
    <dgm:pt modelId="{BC0C6CFB-01D4-4EF8-8266-F5443CF796A7}" type="sibTrans" cxnId="{A8D3141E-CCB3-4426-8A47-2C401758618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CD4551A-5CBE-4E3E-AA46-6EC8B40B00AA}" type="parTrans" cxnId="{A8D3141E-CCB3-4426-8A47-2C4017586186}">
      <dgm:prSet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C4D9E93-8479-4B5F-B17B-46070BCD0BC3}" type="pres">
      <dgm:prSet presAssocID="{1AE4B011-AA0F-449A-AD3A-01A9F109DC70}" presName="compositeNode" presStyleCnt="0">
        <dgm:presLayoutVars>
          <dgm:bulletEnabled val="1"/>
        </dgm:presLayoutVars>
      </dgm:prSet>
      <dgm:spPr/>
    </dgm:pt>
    <dgm:pt modelId="{C7A59BBC-ADA6-4F48-89CA-41474DBBC07E}" type="pres">
      <dgm:prSet presAssocID="{1AE4B011-AA0F-449A-AD3A-01A9F109DC70}" presName="bgRect" presStyleLbl="bgAccFollowNode1" presStyleIdx="0" presStyleCnt="2" custScaleX="112325"/>
      <dgm:spPr/>
      <dgm:t>
        <a:bodyPr/>
        <a:lstStyle/>
        <a:p>
          <a:endParaRPr lang="hr-HR"/>
        </a:p>
      </dgm:t>
    </dgm:pt>
    <dgm:pt modelId="{CCFC1C38-432C-4E00-94C2-003BE830AF9F}" type="pres">
      <dgm:prSet presAssocID="{BC0C6CFB-01D4-4EF8-8266-F5443CF796A7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hr-HR"/>
        </a:p>
      </dgm:t>
    </dgm:pt>
    <dgm:pt modelId="{8E98D963-EF9A-4D78-9C6D-199990B21069}" type="pres">
      <dgm:prSet presAssocID="{1AE4B011-AA0F-449A-AD3A-01A9F109DC70}" presName="bottomLine" presStyleLbl="alignNode1" presStyleIdx="1" presStyleCnt="4">
        <dgm:presLayoutVars/>
      </dgm:prSet>
      <dgm:spPr/>
    </dgm:pt>
    <dgm:pt modelId="{B318FAF1-492C-4A69-91D8-398296E9E7DD}" type="pres">
      <dgm:prSet presAssocID="{1AE4B011-AA0F-449A-AD3A-01A9F109DC70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4456A7-E889-4FC2-AF7B-8BD10D25638F}" type="pres">
      <dgm:prSet presAssocID="{BC0C6CFB-01D4-4EF8-8266-F5443CF796A7}" presName="sibTrans" presStyleCnt="0"/>
      <dgm:spPr/>
    </dgm:pt>
    <dgm:pt modelId="{92C74575-09D1-442F-8FD5-4D6F9ED33F56}" type="pres">
      <dgm:prSet presAssocID="{5B9F5E76-73DB-41C3-ABE6-60CE5EC0C15F}" presName="compositeNode" presStyleCnt="0">
        <dgm:presLayoutVars>
          <dgm:bulletEnabled val="1"/>
        </dgm:presLayoutVars>
      </dgm:prSet>
      <dgm:spPr/>
    </dgm:pt>
    <dgm:pt modelId="{2198454B-D106-4CBA-937E-82570CB963CF}" type="pres">
      <dgm:prSet presAssocID="{5B9F5E76-73DB-41C3-ABE6-60CE5EC0C15F}" presName="bgRect" presStyleLbl="bgAccFollowNode1" presStyleIdx="1" presStyleCnt="2" custScaleX="103175"/>
      <dgm:spPr/>
      <dgm:t>
        <a:bodyPr/>
        <a:lstStyle/>
        <a:p>
          <a:endParaRPr lang="hr-HR"/>
        </a:p>
      </dgm:t>
    </dgm:pt>
    <dgm:pt modelId="{88D5C965-6D7A-4374-9087-ACD642D326AE}" type="pres">
      <dgm:prSet presAssocID="{D431CA32-996A-4E3A-9455-23FFB164AD71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hr-HR"/>
        </a:p>
      </dgm:t>
    </dgm:pt>
    <dgm:pt modelId="{52958A24-F11F-49EB-85CE-BFF1322C233E}" type="pres">
      <dgm:prSet presAssocID="{5B9F5E76-73DB-41C3-ABE6-60CE5EC0C15F}" presName="bottomLine" presStyleLbl="alignNode1" presStyleIdx="3" presStyleCnt="4">
        <dgm:presLayoutVars/>
      </dgm:prSet>
      <dgm:spPr/>
    </dgm:pt>
    <dgm:pt modelId="{8AB5F39A-3159-4DDF-BBA3-B8F53C8A44E1}" type="pres">
      <dgm:prSet presAssocID="{5B9F5E76-73DB-41C3-ABE6-60CE5EC0C15F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  <dgm:cxn modelId="{936DE93A-6D15-42EE-925C-38E3DEEDEB96}" type="presOf" srcId="{BC0C6CFB-01D4-4EF8-8266-F5443CF796A7}" destId="{CCFC1C38-432C-4E00-94C2-003BE830AF9F}" srcOrd="0" destOrd="0" presId="urn:microsoft.com/office/officeart/2016/7/layout/BasicLinearProcessNumbered"/>
    <dgm:cxn modelId="{28DB0E7E-666C-42F4-BEC1-4FC96D0DE8DE}" type="presOf" srcId="{5B9F5E76-73DB-41C3-ABE6-60CE5EC0C15F}" destId="{8AB5F39A-3159-4DDF-BBA3-B8F53C8A44E1}" srcOrd="1" destOrd="0" presId="urn:microsoft.com/office/officeart/2016/7/layout/BasicLinearProcessNumbered"/>
    <dgm:cxn modelId="{A8D3141E-CCB3-4426-8A47-2C4017586186}" srcId="{7CEFC21F-71EF-46EB-840E-D689B83AE89B}" destId="{1AE4B011-AA0F-449A-AD3A-01A9F109DC70}" srcOrd="0" destOrd="0" parTransId="{9CD4551A-5CBE-4E3E-AA46-6EC8B40B00AA}" sibTransId="{BC0C6CFB-01D4-4EF8-8266-F5443CF796A7}"/>
    <dgm:cxn modelId="{972EFB3A-447E-4E00-AC7D-FFFD72EE5FE9}" srcId="{7CEFC21F-71EF-46EB-840E-D689B83AE89B}" destId="{5B9F5E76-73DB-41C3-ABE6-60CE5EC0C15F}" srcOrd="1" destOrd="0" parTransId="{29ED902F-3D04-47D8-A2D7-3797A2059538}" sibTransId="{D431CA32-996A-4E3A-9455-23FFB164AD71}"/>
    <dgm:cxn modelId="{1AA3AFD6-BD25-46B9-984E-3DD038448A99}" type="presOf" srcId="{D431CA32-996A-4E3A-9455-23FFB164AD71}" destId="{88D5C965-6D7A-4374-9087-ACD642D326AE}" srcOrd="0" destOrd="0" presId="urn:microsoft.com/office/officeart/2016/7/layout/BasicLinearProcessNumbered"/>
    <dgm:cxn modelId="{B835D1D4-207F-4AFD-8CA5-D1ABC6EABEDE}" type="presOf" srcId="{1AE4B011-AA0F-449A-AD3A-01A9F109DC70}" destId="{B318FAF1-492C-4A69-91D8-398296E9E7DD}" srcOrd="1" destOrd="0" presId="urn:microsoft.com/office/officeart/2016/7/layout/BasicLinearProcessNumbered"/>
    <dgm:cxn modelId="{6864E5F5-8AE0-4764-BB89-F37A0CE745C8}" type="presOf" srcId="{1AE4B011-AA0F-449A-AD3A-01A9F109DC70}" destId="{C7A59BBC-ADA6-4F48-89CA-41474DBBC07E}" srcOrd="0" destOrd="0" presId="urn:microsoft.com/office/officeart/2016/7/layout/BasicLinearProcessNumbered"/>
    <dgm:cxn modelId="{093D2C31-C7A9-48FF-B6F7-C4B1950517A7}" type="presOf" srcId="{5B9F5E76-73DB-41C3-ABE6-60CE5EC0C15F}" destId="{2198454B-D106-4CBA-937E-82570CB963CF}" srcOrd="0" destOrd="0" presId="urn:microsoft.com/office/officeart/2016/7/layout/BasicLinearProcessNumbered"/>
    <dgm:cxn modelId="{269ACD52-7D7B-498B-9836-5FAEB650B204}" type="presParOf" srcId="{A6A57953-B812-4F51-AB90-190AD0D81123}" destId="{4C4D9E93-8479-4B5F-B17B-46070BCD0BC3}" srcOrd="0" destOrd="0" presId="urn:microsoft.com/office/officeart/2016/7/layout/BasicLinearProcessNumbered"/>
    <dgm:cxn modelId="{FF2B9EE6-A72A-4CB7-A113-D0D16EDED01F}" type="presParOf" srcId="{4C4D9E93-8479-4B5F-B17B-46070BCD0BC3}" destId="{C7A59BBC-ADA6-4F48-89CA-41474DBBC07E}" srcOrd="0" destOrd="0" presId="urn:microsoft.com/office/officeart/2016/7/layout/BasicLinearProcessNumbered"/>
    <dgm:cxn modelId="{881F4068-6FD7-40A7-BC75-A0F996304992}" type="presParOf" srcId="{4C4D9E93-8479-4B5F-B17B-46070BCD0BC3}" destId="{CCFC1C38-432C-4E00-94C2-003BE830AF9F}" srcOrd="1" destOrd="0" presId="urn:microsoft.com/office/officeart/2016/7/layout/BasicLinearProcessNumbered"/>
    <dgm:cxn modelId="{5D71B294-A724-44CE-9122-BD0BD226BC88}" type="presParOf" srcId="{4C4D9E93-8479-4B5F-B17B-46070BCD0BC3}" destId="{8E98D963-EF9A-4D78-9C6D-199990B21069}" srcOrd="2" destOrd="0" presId="urn:microsoft.com/office/officeart/2016/7/layout/BasicLinearProcessNumbered"/>
    <dgm:cxn modelId="{484E413A-8777-4527-B1FF-AC351BD2AA21}" type="presParOf" srcId="{4C4D9E93-8479-4B5F-B17B-46070BCD0BC3}" destId="{B318FAF1-492C-4A69-91D8-398296E9E7DD}" srcOrd="3" destOrd="0" presId="urn:microsoft.com/office/officeart/2016/7/layout/BasicLinearProcessNumbered"/>
    <dgm:cxn modelId="{EC5A7D6D-0623-4489-B926-1CB7132960BB}" type="presParOf" srcId="{A6A57953-B812-4F51-AB90-190AD0D81123}" destId="{CC4456A7-E889-4FC2-AF7B-8BD10D25638F}" srcOrd="1" destOrd="0" presId="urn:microsoft.com/office/officeart/2016/7/layout/BasicLinearProcessNumbered"/>
    <dgm:cxn modelId="{C53042B4-1CF4-4CF1-8582-9F1D237789C4}" type="presParOf" srcId="{A6A57953-B812-4F51-AB90-190AD0D81123}" destId="{92C74575-09D1-442F-8FD5-4D6F9ED33F56}" srcOrd="2" destOrd="0" presId="urn:microsoft.com/office/officeart/2016/7/layout/BasicLinearProcessNumbered"/>
    <dgm:cxn modelId="{43845A98-22E2-4AC7-8026-752A8C77DBB3}" type="presParOf" srcId="{92C74575-09D1-442F-8FD5-4D6F9ED33F56}" destId="{2198454B-D106-4CBA-937E-82570CB963CF}" srcOrd="0" destOrd="0" presId="urn:microsoft.com/office/officeart/2016/7/layout/BasicLinearProcessNumbered"/>
    <dgm:cxn modelId="{20A8B81F-CB71-4FBA-9AE7-2DAEDEE0E3E2}" type="presParOf" srcId="{92C74575-09D1-442F-8FD5-4D6F9ED33F56}" destId="{88D5C965-6D7A-4374-9087-ACD642D326AE}" srcOrd="1" destOrd="0" presId="urn:microsoft.com/office/officeart/2016/7/layout/BasicLinearProcessNumbered"/>
    <dgm:cxn modelId="{CF84BC97-CC09-42F1-B880-91CBF9C35ACF}" type="presParOf" srcId="{92C74575-09D1-442F-8FD5-4D6F9ED33F56}" destId="{52958A24-F11F-49EB-85CE-BFF1322C233E}" srcOrd="2" destOrd="0" presId="urn:microsoft.com/office/officeart/2016/7/layout/BasicLinearProcessNumbered"/>
    <dgm:cxn modelId="{1BA8E1D5-56DB-4F0E-A225-33F19CB99E69}" type="presParOf" srcId="{92C74575-09D1-442F-8FD5-4D6F9ED33F56}" destId="{8AB5F39A-3159-4DDF-BBA3-B8F53C8A44E1}" srcOrd="3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D612A-E86B-4791-BE17-E662556203F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FD92F5-F4D4-4ED0-BD1B-247B5D658191}">
      <dgm:prSet/>
      <dgm:spPr/>
      <dgm:t>
        <a:bodyPr/>
        <a:lstStyle/>
        <a:p>
          <a:r>
            <a:rPr lang="hr-HR"/>
            <a:t>Sve aplikacije potrebne u nastavi bit će instalirane pomoću </a:t>
          </a:r>
          <a:r>
            <a:rPr lang="hr-HR" b="1"/>
            <a:t>ProMDM sustava </a:t>
          </a:r>
          <a:r>
            <a:rPr lang="hr-HR"/>
            <a:t>kojom upravlja </a:t>
          </a:r>
          <a:r>
            <a:rPr lang="pl-PL" b="1"/>
            <a:t>osoba zadužena za administriranje tableta </a:t>
          </a:r>
          <a:endParaRPr lang="en-US"/>
        </a:p>
      </dgm:t>
    </dgm:pt>
    <dgm:pt modelId="{F22C1040-C0D2-42F8-A2BF-C3BA4FDBF23B}" type="parTrans" cxnId="{D244FE25-F29E-476E-8435-1DDD7F696322}">
      <dgm:prSet/>
      <dgm:spPr/>
      <dgm:t>
        <a:bodyPr/>
        <a:lstStyle/>
        <a:p>
          <a:endParaRPr lang="en-US"/>
        </a:p>
      </dgm:t>
    </dgm:pt>
    <dgm:pt modelId="{B277966F-CEE7-49C4-8F5B-8F77AD7149F1}" type="sibTrans" cxnId="{D244FE25-F29E-476E-8435-1DDD7F696322}">
      <dgm:prSet/>
      <dgm:spPr/>
      <dgm:t>
        <a:bodyPr/>
        <a:lstStyle/>
        <a:p>
          <a:endParaRPr lang="en-US"/>
        </a:p>
      </dgm:t>
    </dgm:pt>
    <dgm:pt modelId="{F0638A16-94C0-4DC8-B4D5-6042458D9B11}">
      <dgm:prSet/>
      <dgm:spPr/>
      <dgm:t>
        <a:bodyPr/>
        <a:lstStyle/>
        <a:p>
          <a:r>
            <a:rPr lang="en-US"/>
            <a:t>Instaliranje aplikacija vrši se </a:t>
          </a:r>
          <a:r>
            <a:rPr lang="en-US" b="1"/>
            <a:t>na daljinu </a:t>
          </a:r>
          <a:r>
            <a:rPr lang="en-US"/>
            <a:t>(pod uvjetom da je tablet povezan</a:t>
          </a:r>
          <a:r>
            <a:rPr lang="hr-HR"/>
            <a:t> internetskom vezom</a:t>
          </a:r>
          <a:r>
            <a:rPr lang="en-US"/>
            <a:t>) </a:t>
          </a:r>
          <a:r>
            <a:rPr lang="en-US" b="1"/>
            <a:t>preko sustava MDM</a:t>
          </a:r>
          <a:r>
            <a:rPr lang="en-US"/>
            <a:t>.</a:t>
          </a:r>
        </a:p>
      </dgm:t>
    </dgm:pt>
    <dgm:pt modelId="{229253E0-6810-492B-B111-8D775AB87CD6}" type="parTrans" cxnId="{9A91B1E7-0D6D-4FF2-AD17-F61A0559E6EE}">
      <dgm:prSet/>
      <dgm:spPr/>
      <dgm:t>
        <a:bodyPr/>
        <a:lstStyle/>
        <a:p>
          <a:endParaRPr lang="en-US"/>
        </a:p>
      </dgm:t>
    </dgm:pt>
    <dgm:pt modelId="{79209E2F-8492-4594-B093-6537B758E7C8}" type="sibTrans" cxnId="{9A91B1E7-0D6D-4FF2-AD17-F61A0559E6EE}">
      <dgm:prSet/>
      <dgm:spPr/>
      <dgm:t>
        <a:bodyPr/>
        <a:lstStyle/>
        <a:p>
          <a:endParaRPr lang="en-US"/>
        </a:p>
      </dgm:t>
    </dgm:pt>
    <dgm:pt modelId="{C6B0A9E0-2C29-4D75-9602-C0F72041AF7D}" type="pres">
      <dgm:prSet presAssocID="{A9BD612A-E86B-4791-BE17-E662556203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D69E6CA-82B1-4A85-8BDC-B5528769231D}" type="pres">
      <dgm:prSet presAssocID="{F0638A16-94C0-4DC8-B4D5-6042458D9B11}" presName="boxAndChildren" presStyleCnt="0"/>
      <dgm:spPr/>
    </dgm:pt>
    <dgm:pt modelId="{5A6FBBFD-9508-4BAE-A9C3-EA6F3B06611D}" type="pres">
      <dgm:prSet presAssocID="{F0638A16-94C0-4DC8-B4D5-6042458D9B11}" presName="parentTextBox" presStyleLbl="node1" presStyleIdx="0" presStyleCnt="2"/>
      <dgm:spPr/>
      <dgm:t>
        <a:bodyPr/>
        <a:lstStyle/>
        <a:p>
          <a:endParaRPr lang="hr-HR"/>
        </a:p>
      </dgm:t>
    </dgm:pt>
    <dgm:pt modelId="{7A206228-E831-4445-9B57-3EA2BC3B02EF}" type="pres">
      <dgm:prSet presAssocID="{B277966F-CEE7-49C4-8F5B-8F77AD7149F1}" presName="sp" presStyleCnt="0"/>
      <dgm:spPr/>
    </dgm:pt>
    <dgm:pt modelId="{F9B3275C-BB40-42D1-A8D2-4522EF60643A}" type="pres">
      <dgm:prSet presAssocID="{EAFD92F5-F4D4-4ED0-BD1B-247B5D658191}" presName="arrowAndChildren" presStyleCnt="0"/>
      <dgm:spPr/>
    </dgm:pt>
    <dgm:pt modelId="{9902EA90-0CF0-4FFC-9C54-988610CA57D5}" type="pres">
      <dgm:prSet presAssocID="{EAFD92F5-F4D4-4ED0-BD1B-247B5D658191}" presName="parentTextArrow" presStyleLbl="node1" presStyleIdx="1" presStyleCnt="2"/>
      <dgm:spPr/>
      <dgm:t>
        <a:bodyPr/>
        <a:lstStyle/>
        <a:p>
          <a:endParaRPr lang="hr-HR"/>
        </a:p>
      </dgm:t>
    </dgm:pt>
  </dgm:ptLst>
  <dgm:cxnLst>
    <dgm:cxn modelId="{EEF04960-53F8-4A0F-B2C0-1D2F4AFD2373}" type="presOf" srcId="{A9BD612A-E86B-4791-BE17-E662556203FF}" destId="{C6B0A9E0-2C29-4D75-9602-C0F72041AF7D}" srcOrd="0" destOrd="0" presId="urn:microsoft.com/office/officeart/2005/8/layout/process4"/>
    <dgm:cxn modelId="{24B8A255-FA33-4BCE-A61C-44D0232DDE74}" type="presOf" srcId="{EAFD92F5-F4D4-4ED0-BD1B-247B5D658191}" destId="{9902EA90-0CF0-4FFC-9C54-988610CA57D5}" srcOrd="0" destOrd="0" presId="urn:microsoft.com/office/officeart/2005/8/layout/process4"/>
    <dgm:cxn modelId="{24789F9C-4787-40FD-A48C-3D39D4A99138}" type="presOf" srcId="{F0638A16-94C0-4DC8-B4D5-6042458D9B11}" destId="{5A6FBBFD-9508-4BAE-A9C3-EA6F3B06611D}" srcOrd="0" destOrd="0" presId="urn:microsoft.com/office/officeart/2005/8/layout/process4"/>
    <dgm:cxn modelId="{9A91B1E7-0D6D-4FF2-AD17-F61A0559E6EE}" srcId="{A9BD612A-E86B-4791-BE17-E662556203FF}" destId="{F0638A16-94C0-4DC8-B4D5-6042458D9B11}" srcOrd="1" destOrd="0" parTransId="{229253E0-6810-492B-B111-8D775AB87CD6}" sibTransId="{79209E2F-8492-4594-B093-6537B758E7C8}"/>
    <dgm:cxn modelId="{D244FE25-F29E-476E-8435-1DDD7F696322}" srcId="{A9BD612A-E86B-4791-BE17-E662556203FF}" destId="{EAFD92F5-F4D4-4ED0-BD1B-247B5D658191}" srcOrd="0" destOrd="0" parTransId="{F22C1040-C0D2-42F8-A2BF-C3BA4FDBF23B}" sibTransId="{B277966F-CEE7-49C4-8F5B-8F77AD7149F1}"/>
    <dgm:cxn modelId="{E30B9CAA-5BBC-4091-B76A-D3DCECB0ECCF}" type="presParOf" srcId="{C6B0A9E0-2C29-4D75-9602-C0F72041AF7D}" destId="{AD69E6CA-82B1-4A85-8BDC-B5528769231D}" srcOrd="0" destOrd="0" presId="urn:microsoft.com/office/officeart/2005/8/layout/process4"/>
    <dgm:cxn modelId="{835755C1-F444-45AE-B785-5AB08E4817AD}" type="presParOf" srcId="{AD69E6CA-82B1-4A85-8BDC-B5528769231D}" destId="{5A6FBBFD-9508-4BAE-A9C3-EA6F3B06611D}" srcOrd="0" destOrd="0" presId="urn:microsoft.com/office/officeart/2005/8/layout/process4"/>
    <dgm:cxn modelId="{283FB20C-6712-4565-A7DE-7E879A6F113C}" type="presParOf" srcId="{C6B0A9E0-2C29-4D75-9602-C0F72041AF7D}" destId="{7A206228-E831-4445-9B57-3EA2BC3B02EF}" srcOrd="1" destOrd="0" presId="urn:microsoft.com/office/officeart/2005/8/layout/process4"/>
    <dgm:cxn modelId="{C1BE9FC8-5922-401C-BE8D-A2894DFB46AF}" type="presParOf" srcId="{C6B0A9E0-2C29-4D75-9602-C0F72041AF7D}" destId="{F9B3275C-BB40-42D1-A8D2-4522EF60643A}" srcOrd="2" destOrd="0" presId="urn:microsoft.com/office/officeart/2005/8/layout/process4"/>
    <dgm:cxn modelId="{CB2D6AB8-6615-4CA8-A6A3-4BFC442620F4}" type="presParOf" srcId="{F9B3275C-BB40-42D1-A8D2-4522EF60643A}" destId="{9902EA90-0CF0-4FFC-9C54-988610CA57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48F9-C59A-4E5F-A578-A4FA2B04A384}">
      <dsp:nvSpPr>
        <dsp:cNvPr id="0" name=""/>
        <dsp:cNvSpPr/>
      </dsp:nvSpPr>
      <dsp:spPr>
        <a:xfrm>
          <a:off x="0" y="35339"/>
          <a:ext cx="7623810" cy="793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Nabava 91.641 tableta (našoj školi dodijeljeno </a:t>
          </a:r>
          <a:r>
            <a:rPr lang="hr-HR" sz="2400" b="1" kern="1200" dirty="0" smtClean="0"/>
            <a:t>197 </a:t>
          </a:r>
          <a:r>
            <a:rPr lang="hr-HR" sz="2400" b="1" kern="1200" dirty="0"/>
            <a:t>tableta</a:t>
          </a:r>
          <a:r>
            <a:rPr lang="hr-HR" sz="2400" kern="1200" dirty="0"/>
            <a:t>)</a:t>
          </a:r>
          <a:endParaRPr lang="en-US" sz="2400" kern="1200" dirty="0"/>
        </a:p>
      </dsp:txBody>
      <dsp:txXfrm>
        <a:off x="38756" y="74095"/>
        <a:ext cx="7546298" cy="716406"/>
      </dsp:txXfrm>
    </dsp:sp>
    <dsp:sp modelId="{B15628BF-7304-4269-AC5B-7C34EB58245E}">
      <dsp:nvSpPr>
        <dsp:cNvPr id="0" name=""/>
        <dsp:cNvSpPr/>
      </dsp:nvSpPr>
      <dsp:spPr>
        <a:xfrm>
          <a:off x="0" y="889737"/>
          <a:ext cx="7623810" cy="793918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Dobavljač: </a:t>
          </a:r>
          <a:r>
            <a:rPr lang="hr-HR" sz="2400" b="1" kern="1200" dirty="0"/>
            <a:t>S&amp;T Hrvatska</a:t>
          </a:r>
          <a:endParaRPr lang="en-US" sz="2400" kern="1200" dirty="0"/>
        </a:p>
      </dsp:txBody>
      <dsp:txXfrm>
        <a:off x="38756" y="928493"/>
        <a:ext cx="7546298" cy="716406"/>
      </dsp:txXfrm>
    </dsp:sp>
    <dsp:sp modelId="{011DC0DE-9A7A-43FA-BA38-ADF91467EF82}">
      <dsp:nvSpPr>
        <dsp:cNvPr id="0" name=""/>
        <dsp:cNvSpPr/>
      </dsp:nvSpPr>
      <dsp:spPr>
        <a:xfrm>
          <a:off x="0" y="1744135"/>
          <a:ext cx="7623810" cy="79391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Proizvođač: </a:t>
          </a:r>
          <a:r>
            <a:rPr lang="hr-HR" sz="2400" b="1" kern="1200" dirty="0" err="1"/>
            <a:t>FoxConn</a:t>
          </a:r>
          <a:endParaRPr lang="en-US" sz="2400" kern="1200" dirty="0"/>
        </a:p>
      </dsp:txBody>
      <dsp:txXfrm>
        <a:off x="38756" y="1782891"/>
        <a:ext cx="7546298" cy="716406"/>
      </dsp:txXfrm>
    </dsp:sp>
    <dsp:sp modelId="{0CA7DD6C-8924-4C55-930C-BF3680353A46}">
      <dsp:nvSpPr>
        <dsp:cNvPr id="0" name=""/>
        <dsp:cNvSpPr/>
      </dsp:nvSpPr>
      <dsp:spPr>
        <a:xfrm>
          <a:off x="0" y="2598533"/>
          <a:ext cx="7623810" cy="793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Početak isporuke: </a:t>
          </a:r>
          <a:r>
            <a:rPr lang="hr-HR" sz="2200" kern="1200" dirty="0" smtClean="0"/>
            <a:t>16.12.2019.</a:t>
          </a:r>
          <a:endParaRPr lang="en-US" sz="2200" kern="1200" dirty="0"/>
        </a:p>
      </dsp:txBody>
      <dsp:txXfrm>
        <a:off x="38756" y="2637289"/>
        <a:ext cx="7546298" cy="716406"/>
      </dsp:txXfrm>
    </dsp:sp>
    <dsp:sp modelId="{30E3BD19-38FE-49B0-98EB-0277F243C39E}">
      <dsp:nvSpPr>
        <dsp:cNvPr id="0" name=""/>
        <dsp:cNvSpPr/>
      </dsp:nvSpPr>
      <dsp:spPr>
        <a:xfrm>
          <a:off x="0" y="3452932"/>
          <a:ext cx="7623810" cy="79391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Tableti će se koristiti u </a:t>
          </a:r>
          <a:r>
            <a:rPr lang="hr-HR" sz="2200" b="1" kern="1200" dirty="0"/>
            <a:t>frontalnoj primjeni reforme obrazovanja</a:t>
          </a:r>
          <a:endParaRPr lang="en-US" sz="2200" kern="1200" dirty="0"/>
        </a:p>
      </dsp:txBody>
      <dsp:txXfrm>
        <a:off x="38756" y="3491688"/>
        <a:ext cx="7546298" cy="716406"/>
      </dsp:txXfrm>
    </dsp:sp>
    <dsp:sp modelId="{ECFA02E7-C449-4ABE-8888-44E9A4119FE1}">
      <dsp:nvSpPr>
        <dsp:cNvPr id="0" name=""/>
        <dsp:cNvSpPr/>
      </dsp:nvSpPr>
      <dsp:spPr>
        <a:xfrm>
          <a:off x="0" y="4307330"/>
          <a:ext cx="7623810" cy="793918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Tableti za šk. god 2019./2020. namijenjeni </a:t>
          </a:r>
          <a:r>
            <a:rPr lang="hr-HR" sz="2000" i="1" kern="1200" dirty="0"/>
            <a:t>za</a:t>
          </a:r>
          <a:r>
            <a:rPr lang="hr-HR" sz="2000" b="1" i="1" kern="1200" dirty="0"/>
            <a:t> </a:t>
          </a:r>
          <a:r>
            <a:rPr lang="hr-HR" sz="2000" i="1" kern="1200" dirty="0"/>
            <a:t>sve</a:t>
          </a:r>
          <a:r>
            <a:rPr lang="hr-HR" sz="2000" b="1" i="1" kern="1200" dirty="0"/>
            <a:t> učenike petih i sedmih razreda</a:t>
          </a:r>
          <a:r>
            <a:rPr lang="hr-HR" sz="2000" i="1" kern="1200" dirty="0"/>
            <a:t> </a:t>
          </a:r>
          <a:r>
            <a:rPr lang="hr-HR" sz="2000" kern="1200" dirty="0"/>
            <a:t>i </a:t>
          </a:r>
          <a:r>
            <a:rPr lang="hr-HR" sz="2000" b="1" i="1" kern="1200" dirty="0"/>
            <a:t>učenike prvih razreda </a:t>
          </a:r>
          <a:r>
            <a:rPr lang="hr-HR" sz="2000" i="1" kern="1200" dirty="0"/>
            <a:t>u omjeru 1 tablet na 4 učenika</a:t>
          </a:r>
          <a:endParaRPr lang="en-US" sz="2000" kern="1200" dirty="0"/>
        </a:p>
      </dsp:txBody>
      <dsp:txXfrm>
        <a:off x="38756" y="4346086"/>
        <a:ext cx="7546298" cy="716406"/>
      </dsp:txXfrm>
    </dsp:sp>
    <dsp:sp modelId="{1CA07C97-9D31-44FC-94EE-FE9C97C54A2E}">
      <dsp:nvSpPr>
        <dsp:cNvPr id="0" name=""/>
        <dsp:cNvSpPr/>
      </dsp:nvSpPr>
      <dsp:spPr>
        <a:xfrm>
          <a:off x="0" y="5161728"/>
          <a:ext cx="7623810" cy="793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Sudionici: MZO, </a:t>
          </a:r>
          <a:r>
            <a:rPr lang="hr-HR" sz="2100" kern="1200" dirty="0" err="1"/>
            <a:t>CarNet</a:t>
          </a:r>
          <a:r>
            <a:rPr lang="hr-HR" sz="2100" kern="1200" dirty="0"/>
            <a:t>, nakladnici, telekom operateri, S&amp;T Hrvatska</a:t>
          </a:r>
          <a:endParaRPr lang="en-US" sz="2100" kern="1200" dirty="0"/>
        </a:p>
      </dsp:txBody>
      <dsp:txXfrm>
        <a:off x="38756" y="5200484"/>
        <a:ext cx="7546298" cy="716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69685-509A-4FF3-BB61-4C9D481EC675}">
      <dsp:nvSpPr>
        <dsp:cNvPr id="0" name=""/>
        <dsp:cNvSpPr/>
      </dsp:nvSpPr>
      <dsp:spPr>
        <a:xfrm>
          <a:off x="0" y="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1981-64C0-466F-9E73-9301A52ED4CF}">
      <dsp:nvSpPr>
        <dsp:cNvPr id="0" name=""/>
        <dsp:cNvSpPr/>
      </dsp:nvSpPr>
      <dsp:spPr>
        <a:xfrm>
          <a:off x="274676" y="242595"/>
          <a:ext cx="621759" cy="621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290CE-DDD8-4315-88F7-C6AA8F659DB0}">
      <dsp:nvSpPr>
        <dsp:cNvPr id="0" name=""/>
        <dsp:cNvSpPr/>
      </dsp:nvSpPr>
      <dsp:spPr>
        <a:xfrm>
          <a:off x="1305027" y="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Arial" panose="020B0604020202020204" pitchFamily="34" charset="0"/>
            </a:rPr>
            <a:t>Uloga tableta u programu Škola za život </a:t>
          </a:r>
          <a:endParaRPr lang="en-US" sz="2200" kern="1200" dirty="0"/>
        </a:p>
      </dsp:txBody>
      <dsp:txXfrm>
        <a:off x="1305027" y="0"/>
        <a:ext cx="5251696" cy="1164661"/>
      </dsp:txXfrm>
    </dsp:sp>
    <dsp:sp modelId="{3838FD6B-C9AF-4D2A-A306-BCEEE1C4163C}">
      <dsp:nvSpPr>
        <dsp:cNvPr id="0" name=""/>
        <dsp:cNvSpPr/>
      </dsp:nvSpPr>
      <dsp:spPr>
        <a:xfrm>
          <a:off x="0" y="128824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BF50-BCA1-4394-8D1B-34AF58BDE478}">
      <dsp:nvSpPr>
        <dsp:cNvPr id="0" name=""/>
        <dsp:cNvSpPr/>
      </dsp:nvSpPr>
      <dsp:spPr>
        <a:xfrm>
          <a:off x="341633" y="1542345"/>
          <a:ext cx="621759" cy="621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C780-9C64-4DE0-969D-FDEF4EB02B82}">
      <dsp:nvSpPr>
        <dsp:cNvPr id="0" name=""/>
        <dsp:cNvSpPr/>
      </dsp:nvSpPr>
      <dsp:spPr>
        <a:xfrm>
          <a:off x="1305027" y="1282847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 je pomoćno nastavno sredstvo – ALAT ZA UČENJE, neće služiti za pisanje, već istraživanje, suradnju i dijeljenje informacija</a:t>
          </a:r>
          <a:endParaRPr lang="en-US" sz="2000" kern="1200" dirty="0"/>
        </a:p>
      </dsp:txBody>
      <dsp:txXfrm>
        <a:off x="1305027" y="1282847"/>
        <a:ext cx="5251696" cy="1164661"/>
      </dsp:txXfrm>
    </dsp:sp>
    <dsp:sp modelId="{0E6F41D5-0EEA-4547-83AC-8EACDF23C77F}">
      <dsp:nvSpPr>
        <dsp:cNvPr id="0" name=""/>
        <dsp:cNvSpPr/>
      </dsp:nvSpPr>
      <dsp:spPr>
        <a:xfrm>
          <a:off x="0" y="2744067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3C34-BD65-423D-B2C6-CD5762A957A6}">
      <dsp:nvSpPr>
        <dsp:cNvPr id="0" name=""/>
        <dsp:cNvSpPr/>
      </dsp:nvSpPr>
      <dsp:spPr>
        <a:xfrm>
          <a:off x="341633" y="2998171"/>
          <a:ext cx="621759" cy="621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EFAB-47DF-43A8-AE43-85D4DC21548F}">
      <dsp:nvSpPr>
        <dsp:cNvPr id="0" name=""/>
        <dsp:cNvSpPr/>
      </dsp:nvSpPr>
      <dsp:spPr>
        <a:xfrm>
          <a:off x="1305027" y="2738673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noProof="0" dirty="0"/>
            <a:t>Kao i svaki alat, tablet se može koristiti u dobre i loše svrhe – važno kod učenika osvijestiti koje su prednosti korištenja tableta i digitalnih sadržaja</a:t>
          </a:r>
        </a:p>
      </dsp:txBody>
      <dsp:txXfrm>
        <a:off x="1305027" y="2738673"/>
        <a:ext cx="5251696" cy="1164661"/>
      </dsp:txXfrm>
    </dsp:sp>
    <dsp:sp modelId="{7DB25E3F-941B-4196-A082-305CD17DCBEA}">
      <dsp:nvSpPr>
        <dsp:cNvPr id="0" name=""/>
        <dsp:cNvSpPr/>
      </dsp:nvSpPr>
      <dsp:spPr>
        <a:xfrm>
          <a:off x="0" y="4199893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DF8D-87CB-4FFC-9717-A124ED26B1EB}">
      <dsp:nvSpPr>
        <dsp:cNvPr id="0" name=""/>
        <dsp:cNvSpPr/>
      </dsp:nvSpPr>
      <dsp:spPr>
        <a:xfrm>
          <a:off x="341633" y="4453998"/>
          <a:ext cx="621759" cy="621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D78B3-3A43-468B-9A68-ABAE41741EDF}">
      <dsp:nvSpPr>
        <dsp:cNvPr id="0" name=""/>
        <dsp:cNvSpPr/>
      </dsp:nvSpPr>
      <dsp:spPr>
        <a:xfrm>
          <a:off x="1305027" y="419450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Vrijeme provedeno uz tablet – povremeno!</a:t>
          </a:r>
          <a:br>
            <a:rPr lang="hr-HR" sz="2000" kern="1200" dirty="0"/>
          </a:br>
          <a:r>
            <a:rPr lang="hr-HR" sz="2000" kern="1200" dirty="0"/>
            <a:t>Prednost treba dati fizičkoj aktivnosti i vježbanju rukopisa! </a:t>
          </a:r>
          <a:endParaRPr lang="en-US" sz="2000" kern="1200" dirty="0"/>
        </a:p>
      </dsp:txBody>
      <dsp:txXfrm>
        <a:off x="1305027" y="4194500"/>
        <a:ext cx="5251696" cy="1164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9BBC-ADA6-4F48-89CA-41474DBBC07E}">
      <dsp:nvSpPr>
        <dsp:cNvPr id="0" name=""/>
        <dsp:cNvSpPr/>
      </dsp:nvSpPr>
      <dsp:spPr>
        <a:xfrm>
          <a:off x="1281" y="0"/>
          <a:ext cx="5680967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se može </a:t>
          </a:r>
          <a:r>
            <a:rPr lang="hr-HR" sz="2400" kern="1200" dirty="0"/>
            <a:t>prijaviti svojim elektroničkim identitetom </a:t>
          </a:r>
          <a:r>
            <a:rPr lang="nn-NO" sz="2400" kern="1200" dirty="0"/>
            <a:t>oblika: </a:t>
          </a:r>
          <a:r>
            <a:rPr lang="nn-NO" sz="2400" b="1" kern="1200" dirty="0">
              <a:hlinkClick xmlns:r="http://schemas.openxmlformats.org/officeDocument/2006/relationships" r:id="rId1"/>
            </a:rPr>
            <a:t>ime.prezime@skole.hr</a:t>
          </a:r>
          <a:r>
            <a:rPr lang="hr-HR" sz="2400" b="1" kern="1200" dirty="0"/>
            <a:t> </a:t>
          </a:r>
          <a:r>
            <a:rPr lang="hr-HR" sz="2400" kern="1200" dirty="0"/>
            <a:t>na različite web aplikacije koje koriste </a:t>
          </a:r>
          <a:r>
            <a:rPr lang="hr-HR" sz="2400" kern="1200" dirty="0" err="1"/>
            <a:t>AAI@EduHr</a:t>
          </a:r>
          <a:r>
            <a:rPr lang="hr-HR" sz="2400" kern="1200" dirty="0"/>
            <a:t> za </a:t>
          </a:r>
          <a:r>
            <a:rPr lang="hr-HR" sz="2400" kern="1200" dirty="0" err="1"/>
            <a:t>autentikaciju</a:t>
          </a:r>
          <a:r>
            <a:rPr lang="hr-HR" sz="2400" kern="1200" dirty="0"/>
            <a:t> korisnika (npr. </a:t>
          </a:r>
          <a:r>
            <a:rPr lang="hr-HR" sz="2400" b="1" kern="1200" dirty="0"/>
            <a:t>MS Office 365</a:t>
          </a:r>
          <a:r>
            <a:rPr lang="hr-HR" sz="2400" kern="1200" dirty="0"/>
            <a:t>, koji sadrži aplikacije </a:t>
          </a:r>
          <a:r>
            <a:rPr lang="hr-HR" sz="2400" b="1" kern="1200" dirty="0"/>
            <a:t>Outlook</a:t>
          </a:r>
          <a:r>
            <a:rPr lang="hr-HR" sz="2400" kern="1200" dirty="0"/>
            <a:t>, </a:t>
          </a:r>
          <a:r>
            <a:rPr lang="hr-HR" sz="2400" b="1" kern="1200" dirty="0"/>
            <a:t>Word</a:t>
          </a:r>
          <a:r>
            <a:rPr lang="hr-HR" sz="2400" kern="1200" dirty="0"/>
            <a:t>, </a:t>
          </a:r>
          <a:r>
            <a:rPr lang="hr-HR" sz="2400" b="1" kern="1200" dirty="0"/>
            <a:t>PowerPoint</a:t>
          </a:r>
          <a:r>
            <a:rPr lang="hr-HR" sz="2400" b="0" kern="1200" dirty="0"/>
            <a:t> i druge..)</a:t>
          </a:r>
          <a:endParaRPr lang="en-US" sz="2400" b="0" kern="1200" dirty="0"/>
        </a:p>
      </dsp:txBody>
      <dsp:txXfrm>
        <a:off x="1281" y="1653508"/>
        <a:ext cx="5680967" cy="2610802"/>
      </dsp:txXfrm>
    </dsp:sp>
    <dsp:sp modelId="{CCFC1C38-432C-4E00-94C2-003BE830AF9F}">
      <dsp:nvSpPr>
        <dsp:cNvPr id="0" name=""/>
        <dsp:cNvSpPr/>
      </dsp:nvSpPr>
      <dsp:spPr>
        <a:xfrm>
          <a:off x="2189064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  <a:endParaRPr lang="en-US" sz="4800" kern="1200" dirty="0"/>
        </a:p>
      </dsp:txBody>
      <dsp:txXfrm>
        <a:off x="2380236" y="626305"/>
        <a:ext cx="923057" cy="923057"/>
      </dsp:txXfrm>
    </dsp:sp>
    <dsp:sp modelId="{8E98D963-EF9A-4D78-9C6D-199990B21069}">
      <dsp:nvSpPr>
        <dsp:cNvPr id="0" name=""/>
        <dsp:cNvSpPr/>
      </dsp:nvSpPr>
      <dsp:spPr>
        <a:xfrm>
          <a:off x="312956" y="4351266"/>
          <a:ext cx="505761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454B-D106-4CBA-937E-82570CB963CF}">
      <dsp:nvSpPr>
        <dsp:cNvPr id="0" name=""/>
        <dsp:cNvSpPr/>
      </dsp:nvSpPr>
      <dsp:spPr>
        <a:xfrm>
          <a:off x="6188010" y="0"/>
          <a:ext cx="5218195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nema mogućnost </a:t>
          </a:r>
          <a:r>
            <a:rPr lang="hr-HR" sz="2400" kern="1200" dirty="0"/>
            <a:t>da na tabletu instalira aplikacije s trgovine Google Play (</a:t>
          </a:r>
          <a:r>
            <a:rPr lang="hr-HR" sz="2400" b="1" kern="1200" dirty="0"/>
            <a:t>Google Play Store</a:t>
          </a:r>
          <a:r>
            <a:rPr lang="hr-HR" sz="2400" kern="1200" dirty="0"/>
            <a:t>) niti da postavi </a:t>
          </a:r>
          <a:r>
            <a:rPr lang="hr-HR" sz="2400" b="1" kern="1200" dirty="0"/>
            <a:t>Google račun </a:t>
          </a:r>
          <a:r>
            <a:rPr lang="hr-HR" sz="2400" b="0" kern="1200" dirty="0"/>
            <a:t>te</a:t>
          </a:r>
          <a:r>
            <a:rPr lang="hr-HR" sz="2400" kern="1200" dirty="0"/>
            <a:t> da koristi </a:t>
          </a:r>
          <a:r>
            <a:rPr lang="hr-HR" sz="2400" b="1" kern="1200" dirty="0"/>
            <a:t>Google usluge </a:t>
          </a:r>
          <a:r>
            <a:rPr lang="hr-HR" sz="2400" kern="1200" dirty="0"/>
            <a:t>(Gmail, </a:t>
          </a:r>
          <a:r>
            <a:rPr lang="hr-HR" sz="2400" kern="1200" dirty="0" err="1"/>
            <a:t>Gdisk</a:t>
          </a:r>
          <a:r>
            <a:rPr lang="hr-HR" sz="2400" kern="1200" dirty="0"/>
            <a:t>, Duo, Google </a:t>
          </a:r>
          <a:r>
            <a:rPr lang="hr-HR" sz="2400" kern="1200" dirty="0" err="1"/>
            <a:t>play</a:t>
          </a:r>
          <a:r>
            <a:rPr lang="hr-HR" sz="2400" kern="1200" dirty="0"/>
            <a:t> filmovi i sl.)</a:t>
          </a:r>
          <a:endParaRPr lang="en-US" sz="2400" kern="1200" dirty="0"/>
        </a:p>
      </dsp:txBody>
      <dsp:txXfrm>
        <a:off x="6188010" y="1653508"/>
        <a:ext cx="5218195" cy="2610802"/>
      </dsp:txXfrm>
    </dsp:sp>
    <dsp:sp modelId="{88D5C965-6D7A-4374-9087-ACD642D326AE}">
      <dsp:nvSpPr>
        <dsp:cNvPr id="0" name=""/>
        <dsp:cNvSpPr/>
      </dsp:nvSpPr>
      <dsp:spPr>
        <a:xfrm>
          <a:off x="8144407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  <a:endParaRPr lang="en-US" sz="4800" kern="1200" dirty="0"/>
        </a:p>
      </dsp:txBody>
      <dsp:txXfrm>
        <a:off x="8335579" y="626305"/>
        <a:ext cx="923057" cy="923057"/>
      </dsp:txXfrm>
    </dsp:sp>
    <dsp:sp modelId="{52958A24-F11F-49EB-85CE-BFF1322C233E}">
      <dsp:nvSpPr>
        <dsp:cNvPr id="0" name=""/>
        <dsp:cNvSpPr/>
      </dsp:nvSpPr>
      <dsp:spPr>
        <a:xfrm>
          <a:off x="6268299" y="4351266"/>
          <a:ext cx="50576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BBFD-9508-4BAE-A9C3-EA6F3B06611D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Instaliranje aplikacija vrši se </a:t>
          </a:r>
          <a:r>
            <a:rPr lang="en-US" sz="3100" b="1" kern="1200"/>
            <a:t>na daljinu </a:t>
          </a:r>
          <a:r>
            <a:rPr lang="en-US" sz="3100" kern="1200"/>
            <a:t>(pod uvjetom da je tablet povezan</a:t>
          </a:r>
          <a:r>
            <a:rPr lang="hr-HR" sz="3100" kern="1200"/>
            <a:t> internetskom vezom</a:t>
          </a:r>
          <a:r>
            <a:rPr lang="en-US" sz="3100" kern="1200"/>
            <a:t>) </a:t>
          </a:r>
          <a:r>
            <a:rPr lang="en-US" sz="3100" b="1" kern="1200"/>
            <a:t>preko sustava MDM</a:t>
          </a:r>
          <a:r>
            <a:rPr lang="en-US" sz="3100" kern="1200"/>
            <a:t>.</a:t>
          </a:r>
        </a:p>
      </dsp:txBody>
      <dsp:txXfrm>
        <a:off x="0" y="3552166"/>
        <a:ext cx="6513603" cy="2330605"/>
      </dsp:txXfrm>
    </dsp:sp>
    <dsp:sp modelId="{9902EA90-0CF0-4FFC-9C54-988610CA57D5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Sve aplikacije potrebne u nastavi bit će instalirane pomoću </a:t>
          </a:r>
          <a:r>
            <a:rPr lang="hr-HR" sz="3100" b="1" kern="1200"/>
            <a:t>ProMDM sustava </a:t>
          </a:r>
          <a:r>
            <a:rPr lang="hr-HR" sz="3100" kern="1200"/>
            <a:t>kojom upravlja </a:t>
          </a:r>
          <a:r>
            <a:rPr lang="pl-PL" sz="3100" b="1" kern="1200"/>
            <a:t>osoba zadužena za administriranje tableta </a:t>
          </a:r>
          <a:endParaRPr lang="en-US" sz="3100" kern="1200"/>
        </a:p>
      </dsp:txBody>
      <dsp:txXfrm rot="10800000">
        <a:off x="0" y="2653"/>
        <a:ext cx="6513603" cy="232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Kliknite za premještanje slajda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formata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&lt;datum/vrijeme&gt;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&lt;podnožje&gt;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C05BB6C-43B5-4522-9F53-F8ADE789D69E}" type="slidenum">
              <a:rPr b="0" lang="hr-HR" sz="1400" spc="-1" strike="noStrike">
                <a:latin typeface="Times New Roman"/>
              </a:rPr>
              <a:t>&lt;broj-slajda&gt;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38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DB5CD86-EA85-4023-B778-155E6AE4D8CB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39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CFBC038-4413-4724-B08F-3CAB3792A6C0}" type="slidenum">
              <a:rPr b="0" lang="hr-H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e-sferaExpress - digitalni sustav udžbenika Školske knjige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Digibooks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IZZI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Matific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mozaBook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mozaik3D viewer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Oxford Learner's Bookshelf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3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7F13AEF-2A32-4447-B52A-121DCC75AC0D}" type="slidenum">
              <a:rPr b="0" lang="hr-H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e-sferaExpress - digitalni sustav udžbenika Školske knjige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Digibooks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IZZI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Matific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mozaBook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mozaik3D viewer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Oxford Learner's Bookshelf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3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4389584-DF26-4E76-BC77-079EB76063C0}" type="slidenum">
              <a:rPr b="0" lang="hr-H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Svrha sastanaka je informirati učitelje i roditelje učenika </a:t>
            </a:r>
            <a:r>
              <a:rPr b="0" i="1" lang="hr-HR" sz="2000" spc="-1" strike="noStrike">
                <a:latin typeface="Arial"/>
              </a:rPr>
              <a:t>prvih, petih i sedmih </a:t>
            </a:r>
            <a:r>
              <a:rPr b="0" lang="hr-HR" sz="2000" spc="-1" strike="noStrike">
                <a:latin typeface="Arial"/>
              </a:rPr>
              <a:t>razreda osnovne škole o ključnim promjenama koje donosi kurikulumski pristup nastavi uz upotrebu tableta u školi i kod kuće, te na koji će se način to odraziti na učenike i školsku svakodnevicu.</a:t>
            </a: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Želimo učitelje i roditelje pobliže upoznati s:</a:t>
            </a:r>
            <a:endParaRPr b="0" lang="hr-H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r>
              <a:rPr b="0" lang="hr-HR" sz="2000" spc="-1" strike="noStrike">
                <a:latin typeface="Arial"/>
              </a:rPr>
              <a:t>- </a:t>
            </a:r>
            <a:r>
              <a:rPr b="0" lang="hr-HR" sz="2800" spc="-1" strike="noStrike">
                <a:latin typeface="Arial"/>
              </a:rPr>
              <a:t>načinom korištenja uređaja;</a:t>
            </a:r>
            <a:endParaRPr b="0" lang="hr-HR" sz="28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r>
              <a:rPr b="0" lang="hr-HR" sz="2800" spc="-1" strike="noStrike">
                <a:latin typeface="Arial"/>
              </a:rPr>
              <a:t>- postupcima u slučaju eventualnih oštećenja tableta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3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C393BD5-6C04-445C-9E31-E488D59E1D34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e-sferaExpress - digitalni sustav udžbenika Školske knjige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Digibooks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IZZI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Matific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mozaBook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mozaik3D viewer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Oxford Learner's Bookshelf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40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4441ED2-5557-4DF9-90BC-BF69270A5CC1}" type="slidenum">
              <a:rPr b="0" lang="hr-H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e-sferaExpress - digitalni sustav udžbenika Školske knjige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Digibooks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IZZI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Matific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mozaBook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mozaik3D viewer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Oxford Learner's Bookshelf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40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6889723-C383-416A-A325-7DF4C9FC55D0}" type="slidenum">
              <a:rPr b="0" lang="hr-H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e-sferaExpress - digitalni sustav udžbenika Školske knjige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Digibooks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IZZI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Matific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mozaBook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mozaik3D viewer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Oxford Learner's Bookshelf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BA48916-6CE0-4618-B115-972503775CE5}" type="slidenum">
              <a:rPr b="0" lang="hr-H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e-sferaExpress - digitalni sustav udžbenika Školske knjige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Digibooks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IZZI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Matific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mozaBook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mozaik3D viewer</a:t>
            </a:r>
            <a:endParaRPr b="0" lang="hr-HR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latin typeface="Trebuchet MS"/>
              </a:rPr>
              <a:t>Oxford Learner's Bookshelf</a:t>
            </a:r>
            <a:r>
              <a:rPr b="0" lang="hr-HR" sz="2000" spc="-1" strike="noStrike">
                <a:latin typeface="Trebuchet MS"/>
              </a:rPr>
              <a:t>	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40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F106F94-F959-4C5A-96BD-32D823C6F5FE}" type="slidenum">
              <a:rPr b="0" lang="hr-H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mogućnost korištenja </a:t>
            </a:r>
            <a:r>
              <a:rPr b="1" lang="hr-HR" sz="2000" spc="-1" strike="noStrike">
                <a:latin typeface="Arial"/>
              </a:rPr>
              <a:t>SIM kartica:</a:t>
            </a: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Teleoperateri uz dostavljene SIM kartice daju detaljnije opise svojih ponuda, koje između ostalog uključuju:</a:t>
            </a: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2 GB podatkovnog prometa mjesečno tijekom 12 mjeseci bez naplate</a:t>
            </a: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Pristup bez naplate omogućen je internetskim stranicama s obrazovnim sadržajem izdavačkih kuća koje sudjeluju u obrazovnoj reformi</a:t>
            </a: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41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A18ADB9-9B11-4BBB-B5DE-3D4B073E9A9D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ACA73A6-BAA8-4B1A-9278-2687E4E03F66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37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9097F81-B92E-48FF-AE7F-59F6A5373175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1" lang="hr-HR" sz="2000" spc="-1" strike="noStrike">
                <a:latin typeface="Arial"/>
              </a:rPr>
              <a:t>Ministarstvo znanosti i obrazovanja</a:t>
            </a:r>
            <a:r>
              <a:rPr b="0" lang="hr-HR" sz="2000" spc="-1" strike="noStrike">
                <a:latin typeface="Arial"/>
              </a:rPr>
              <a:t> nabavilo je tablete za učenike </a:t>
            </a:r>
            <a:r>
              <a:rPr b="0" i="1" lang="hr-HR" sz="2000" spc="-1" strike="noStrike">
                <a:latin typeface="Arial"/>
              </a:rPr>
              <a:t>prvih, petih i sedmih razreda u školskoj godini 2019./2020. </a:t>
            </a:r>
            <a:r>
              <a:rPr b="0" lang="hr-HR" sz="2000" spc="-1" strike="noStrike">
                <a:latin typeface="Arial"/>
              </a:rPr>
              <a:t>u sklopu </a:t>
            </a:r>
            <a:r>
              <a:rPr b="1" lang="hr-HR" sz="2000" spc="-1" strike="noStrike">
                <a:latin typeface="Arial"/>
              </a:rPr>
              <a:t>projekta Podrška provedbi Cjelovite kurikularne reforme Škola za život – faza II</a:t>
            </a: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E0722E1-C175-43AA-BF76-52E14D713DDC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Obvezujem se da će moje dijete čuvati i odgovorno se odnositi prema dobivenom uređaju, te će ga uščuvanog vratiti razrednici/razredniku na kraju nastavne godine ili po prestanku statusa učenika u Školi. U slučaju da uređaj bude uništen, oštećen ili izgubljen obvezujem se nadoknaditi štetu.</a:t>
            </a:r>
            <a:endParaRPr b="0" lang="hr-H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hr-HR" sz="1200" spc="-1" strike="noStrike">
              <a:latin typeface="Arial"/>
            </a:endParaRPr>
          </a:p>
        </p:txBody>
      </p:sp>
      <p:sp>
        <p:nvSpPr>
          <p:cNvPr id="3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D3F7BDE-A7A3-483C-9F68-234C9FD52A6C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 kakvim je tabletima riječ?</a:t>
            </a:r>
            <a:endParaRPr b="0" lang="hr-H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Tableti marke S&amp;T imaju</a:t>
            </a:r>
            <a:r>
              <a:rPr b="0" lang="hr-HR" sz="12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hr-H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3 GB </a:t>
            </a:r>
            <a:r>
              <a:rPr b="0" lang="hr-HR" sz="1200" spc="-1" strike="noStrike">
                <a:solidFill>
                  <a:srgbClr val="000000"/>
                </a:solidFill>
                <a:latin typeface="Arial"/>
              </a:rPr>
              <a:t>RAM mememorije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32 GB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mjesta za pohranu, a budući da se digitalni sadržaji mogu koristiti offline, rade i kad nema interneta</a:t>
            </a:r>
            <a:endParaRPr b="0" lang="hr-H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baterij</a:t>
            </a:r>
            <a:r>
              <a:rPr b="1" lang="hr-HR" sz="12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od 8.000 mAh bi trebala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trajati do deset sati</a:t>
            </a:r>
            <a:endParaRPr b="0" lang="hr-H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osmojezgreni procesor te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Android operativni sustav</a:t>
            </a:r>
            <a:endParaRPr b="0" lang="hr-H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 internet se</a:t>
            </a:r>
            <a:r>
              <a:rPr b="0" lang="hr-HR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povez</a:t>
            </a:r>
            <a:r>
              <a:rPr b="0" lang="hr-HR" sz="1200" spc="-1" strike="noStrike">
                <a:solidFill>
                  <a:srgbClr val="000000"/>
                </a:solidFill>
                <a:latin typeface="Arial"/>
              </a:rPr>
              <a:t>uju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putem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WiFi mreže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i putem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LTE mreže</a:t>
            </a:r>
            <a:endParaRPr b="0" lang="hr-H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hr-HR" sz="1200" spc="-1" strike="noStrike">
                <a:solidFill>
                  <a:srgbClr val="000000"/>
                </a:solidFill>
                <a:latin typeface="Arial"/>
              </a:rPr>
              <a:t>dvije k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amer</a:t>
            </a:r>
            <a:r>
              <a:rPr b="1" lang="hr-HR" sz="1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hr-HR" sz="1200" spc="-1" strike="noStrike">
                <a:solidFill>
                  <a:srgbClr val="000000"/>
                </a:solidFill>
                <a:latin typeface="Arial"/>
              </a:rPr>
              <a:t>, prednja i stražnja od 2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megapiksela. 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38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412321C-1B9A-4EDB-BEA4-5A850CF5ABEE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 type="body"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 type="body"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hr-HR" sz="60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66A7DED-44D3-437C-9D23-EF0A12FED5E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10/29/20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3C603F9-30FE-432B-8F97-81A14331C60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Druga razina strukture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Treća razina strukture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Četvrta razina strukture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Peta razina strukture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Šesta razina strukture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Sedma razina strukture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053B0F4-C413-4401-A59F-6D07429173B7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10/29/20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A132B81-6445-4A79-A6A8-99BDE5AB96C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A6FA991-1413-4245-BF42-93F8F1EAA21D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10/29/20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5163785-7EF9-4CAF-B601-072CDF2228B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30E3F0C-FD59-4C26-B6DD-A74A2390768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10/29/20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005DEF8-0E78-4E5C-9A09-CB2C33CD2B0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83CBCE1-8B36-4F6D-9B7D-C97B89D27319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10/29/20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D2D4043-302C-4FB6-8738-335A819E870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297A99F-20F1-45A2-9897-10E30372BE33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10/29/20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F065372-ECE4-4E4B-9A70-8E640144B7D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37.xml"/><Relationship Id="rId9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64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64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4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64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64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64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mailto:rahela.frelih@skole.hr" TargetMode="External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8083440" y="492120"/>
            <a:ext cx="3937680" cy="259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Tablet računala -  Škola za život</a:t>
            </a:r>
            <a:endParaRPr b="0" lang="hr-HR" sz="4400" spc="-1" strike="noStrike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2019./2020.</a:t>
            </a:r>
            <a:endParaRPr b="0" lang="hr-HR" sz="44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b="0" lang="hr-H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Rezervirano mjesto sadržaja 3" descr=""/>
          <p:cNvPicPr/>
          <p:nvPr/>
        </p:nvPicPr>
        <p:blipFill>
          <a:blip r:embed="rId1"/>
          <a:srcRect l="0" t="11216" r="0" b="224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5081040" y="617760"/>
            <a:ext cx="6586200" cy="128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Sadržaj kutije: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4965480" y="2438280"/>
            <a:ext cx="6586200" cy="3785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Tablet i zaštitni etui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Punjač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USB tip C kabel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Igla za otvaranje SIM utora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Upute za uporabu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Jamstveni list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hr-HR" sz="2400" spc="-1" strike="noStrike">
                <a:solidFill>
                  <a:srgbClr val="000000"/>
                </a:solidFill>
                <a:latin typeface="Calibri"/>
              </a:rPr>
              <a:t>*Napomena: kutija i sav sadržaj kutije mora biti vraćen prilikom vraćanja tableta!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7" name="Rezervirano mjesto sadržaja 3" descr=""/>
          <p:cNvPicPr/>
          <p:nvPr/>
        </p:nvPicPr>
        <p:blipFill>
          <a:blip r:embed="rId1"/>
          <a:srcRect l="2092" t="0" r="5312" b="0"/>
          <a:stretch/>
        </p:blipFill>
        <p:spPr>
          <a:xfrm>
            <a:off x="0" y="0"/>
            <a:ext cx="4635360" cy="6857640"/>
          </a:xfrm>
          <a:prstGeom prst="rect">
            <a:avLst/>
          </a:prstGeom>
          <a:ln w="0">
            <a:noFill/>
          </a:ln>
        </p:spPr>
      </p:pic>
      <p:sp>
        <p:nvSpPr>
          <p:cNvPr id="278" name="Line 3"/>
          <p:cNvSpPr/>
          <p:nvPr/>
        </p:nvSpPr>
        <p:spPr>
          <a:xfrm>
            <a:off x="5080680" y="2115000"/>
            <a:ext cx="6309360" cy="0"/>
          </a:xfrm>
          <a:prstGeom prst="line">
            <a:avLst/>
          </a:prstGeom>
          <a:ln w="19050">
            <a:solidFill>
              <a:srgbClr val="c8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Rezervirano mjesto sadržaja 3" descr=""/>
          <p:cNvPicPr/>
          <p:nvPr/>
        </p:nvPicPr>
        <p:blipFill>
          <a:blip r:embed="rId1"/>
          <a:stretch/>
        </p:blipFill>
        <p:spPr>
          <a:xfrm>
            <a:off x="181080" y="1843920"/>
            <a:ext cx="6702120" cy="4276080"/>
          </a:xfrm>
          <a:prstGeom prst="rect">
            <a:avLst/>
          </a:prstGeom>
          <a:ln w="0">
            <a:noFill/>
          </a:ln>
        </p:spPr>
      </p:pic>
      <p:grpSp>
        <p:nvGrpSpPr>
          <p:cNvPr id="280" name="Group 1"/>
          <p:cNvGrpSpPr/>
          <p:nvPr/>
        </p:nvGrpSpPr>
        <p:grpSpPr>
          <a:xfrm>
            <a:off x="7015320" y="1519920"/>
            <a:ext cx="5110560" cy="4722120"/>
            <a:chOff x="7015320" y="1519920"/>
            <a:chExt cx="5110560" cy="4722120"/>
          </a:xfrm>
        </p:grpSpPr>
        <p:pic>
          <p:nvPicPr>
            <p:cNvPr id="281" name="Picture 202" descr=""/>
            <p:cNvPicPr/>
            <p:nvPr/>
          </p:nvPicPr>
          <p:blipFill>
            <a:blip r:embed="rId2"/>
            <a:stretch/>
          </p:blipFill>
          <p:spPr>
            <a:xfrm>
              <a:off x="7015320" y="3875760"/>
              <a:ext cx="2562120" cy="2363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2" name="Picture 204" descr=""/>
            <p:cNvPicPr/>
            <p:nvPr/>
          </p:nvPicPr>
          <p:blipFill>
            <a:blip r:embed="rId3"/>
            <a:stretch/>
          </p:blipFill>
          <p:spPr>
            <a:xfrm>
              <a:off x="7015320" y="1519920"/>
              <a:ext cx="2556720" cy="2363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3" name="Picture 206" descr=""/>
            <p:cNvPicPr/>
            <p:nvPr/>
          </p:nvPicPr>
          <p:blipFill>
            <a:blip r:embed="rId4"/>
            <a:stretch/>
          </p:blipFill>
          <p:spPr>
            <a:xfrm>
              <a:off x="9584280" y="1582560"/>
              <a:ext cx="2541600" cy="2300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4" name="Picture 208" descr=""/>
            <p:cNvPicPr/>
            <p:nvPr/>
          </p:nvPicPr>
          <p:blipFill>
            <a:blip r:embed="rId5"/>
            <a:stretch/>
          </p:blipFill>
          <p:spPr>
            <a:xfrm>
              <a:off x="9569160" y="3894120"/>
              <a:ext cx="2491200" cy="2347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5" name="CustomShape 2"/>
          <p:cNvSpPr/>
          <p:nvPr/>
        </p:nvSpPr>
        <p:spPr>
          <a:xfrm>
            <a:off x="654480" y="655560"/>
            <a:ext cx="107438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Zaštitni preklopni etui u četiri boje logotipa „Škola za život” 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286" name="Picture 2" descr="Slikovni rezultat za logotip škola za život"/>
          <p:cNvPicPr/>
          <p:nvPr/>
        </p:nvPicPr>
        <p:blipFill>
          <a:blip r:embed="rId6"/>
          <a:stretch/>
        </p:blipFill>
        <p:spPr>
          <a:xfrm>
            <a:off x="2461680" y="2780280"/>
            <a:ext cx="3564720" cy="222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658440" y="3088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Arial"/>
              </a:rPr>
              <a:t>Zaštita tableta od fizičkih oštećenja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637200" y="1298880"/>
            <a:ext cx="10768680" cy="5185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svaki tablet ima tvornički ugrađeni zaštitni preklopni etui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koji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dolazi u četiri boje s logotipa „Škola za život” koja osim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zaštite od pucanja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služi i kao 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podesivo postolje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 u="sng">
                <a:solidFill>
                  <a:srgbClr val="000000"/>
                </a:solidFill>
                <a:uFillTx/>
                <a:latin typeface="Calibri"/>
              </a:rPr>
              <a:t>Preporučujemo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: nabavite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futrolu (torbicu) za tablet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kako bi se još više smanjila mogućnost oštećenja tableta dok ga nose u školskoj torbi!!!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Slika 6" descr="Slika na kojoj se prikazuje na zatvorenom, stol, sjedenje, malo&#10;&#10;Opis je automatski generiran"/>
          <p:cNvPicPr/>
          <p:nvPr/>
        </p:nvPicPr>
        <p:blipFill>
          <a:blip r:embed="rId1"/>
          <a:stretch/>
        </p:blipFill>
        <p:spPr>
          <a:xfrm>
            <a:off x="949680" y="2723040"/>
            <a:ext cx="10144080" cy="267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649080" y="374760"/>
            <a:ext cx="5312160" cy="1676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Arial"/>
              </a:rPr>
              <a:t>Zaštita zaslona od fizičkog oštećenja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649080" y="1852560"/>
            <a:ext cx="5026320" cy="5005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zaslon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je tvornički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zaštićen naljepnicom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koja ga štiti od ogrebotina (pazite da je ne odlijepite prilikom skidanja zaštitne folije!)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PREPORUKA:</a:t>
            </a:r>
            <a:br/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kaljeno staklo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je kvalitetnija zaštita protiv grebanja i pucanja zaslona, koja čak štiti i od direktnog doticaja sa vodom. Ako želite, slobodno ga postavite na zaslonu tableta!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2" name="Slika 4" descr=""/>
          <p:cNvPicPr/>
          <p:nvPr/>
        </p:nvPicPr>
        <p:blipFill>
          <a:blip r:embed="rId1"/>
          <a:srcRect l="2085" t="0" r="6" b="6"/>
          <a:stretch/>
        </p:blipFill>
        <p:spPr>
          <a:xfrm>
            <a:off x="6090480" y="640080"/>
            <a:ext cx="5461200" cy="557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838080" y="365040"/>
            <a:ext cx="10515240" cy="929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Zaključavanje uređaja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840960" y="1295280"/>
            <a:ext cx="10512720" cy="5196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Svaki tablet mora imati postavljeni PIN!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Primjena politike zaključavanja uređaja potrebna je za </a:t>
            </a:r>
            <a:r>
              <a:rPr b="1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osnovnu zaštitu uređaja</a:t>
            </a:r>
            <a:r>
              <a:rPr b="0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, ali i nužna za korištenje digitalnih certifikata na uređaju. 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Kada se uključuje tablet traži se da upišete PIN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Na svim tabletima postavljen je početni PIN: 0000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OBAVEZNO nakon prve prijave promijenite svoj PIN!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Učenik može sam promijeniti svoj PIN u postavkama uređaja.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Koraci za promjenu PINa: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Postavke &gt; Sigurnost &gt; Zaključavanje zaslona &gt; Ponovni unos PIN-a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PIN zapisati! Učenik koji </a:t>
            </a:r>
            <a:r>
              <a:rPr b="1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zaboravi PIN</a:t>
            </a:r>
            <a:r>
              <a:rPr b="0" lang="hr-HR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treba kontaktirati administratora tableta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0" y="46080"/>
            <a:ext cx="889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Slika 12" descr=""/>
          <p:cNvPicPr/>
          <p:nvPr/>
        </p:nvPicPr>
        <p:blipFill>
          <a:blip r:embed="rId1"/>
          <a:stretch/>
        </p:blipFill>
        <p:spPr>
          <a:xfrm>
            <a:off x="9183960" y="3039840"/>
            <a:ext cx="944640" cy="1371240"/>
          </a:xfrm>
          <a:prstGeom prst="rect">
            <a:avLst/>
          </a:prstGeom>
          <a:ln w="0">
            <a:noFill/>
          </a:ln>
        </p:spPr>
      </p:pic>
      <p:pic>
        <p:nvPicPr>
          <p:cNvPr id="297" name="Slika 13" descr=""/>
          <p:cNvPicPr/>
          <p:nvPr/>
        </p:nvPicPr>
        <p:blipFill>
          <a:blip r:embed="rId2"/>
          <a:stretch/>
        </p:blipFill>
        <p:spPr>
          <a:xfrm>
            <a:off x="8668800" y="174960"/>
            <a:ext cx="1954800" cy="195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391320" y="320760"/>
            <a:ext cx="114069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5400" spc="-1" strike="noStrike">
                <a:solidFill>
                  <a:srgbClr val="000000"/>
                </a:solidFill>
                <a:latin typeface="Arial"/>
              </a:rPr>
              <a:t>Što učenik može, a što ne?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955034852"/>
              </p:ext>
            </p:extLst>
          </p:nvPr>
        </p:nvGraphicFramePr>
        <p:xfrm>
          <a:off x="391320" y="1976400"/>
          <a:ext cx="1140696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9" name="CustomShape 2"/>
          <p:cNvSpPr/>
          <p:nvPr/>
        </p:nvSpPr>
        <p:spPr>
          <a:xfrm>
            <a:off x="0" y="46080"/>
            <a:ext cx="88920" cy="36432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</p:sp>
      <p:pic>
        <p:nvPicPr>
          <p:cNvPr id="300" name="Slika 4" descr=""/>
          <p:cNvPicPr/>
          <p:nvPr/>
        </p:nvPicPr>
        <p:blipFill>
          <a:blip r:embed="rId6"/>
          <a:stretch/>
        </p:blipFill>
        <p:spPr>
          <a:xfrm>
            <a:off x="2588760" y="2343240"/>
            <a:ext cx="1397880" cy="1386360"/>
          </a:xfrm>
          <a:prstGeom prst="rect">
            <a:avLst/>
          </a:prstGeom>
          <a:ln w="0">
            <a:noFill/>
          </a:ln>
        </p:spPr>
      </p:pic>
      <p:pic>
        <p:nvPicPr>
          <p:cNvPr id="301" name="Slika 6" descr=""/>
          <p:cNvPicPr/>
          <p:nvPr/>
        </p:nvPicPr>
        <p:blipFill>
          <a:blip r:embed="rId7"/>
          <a:stretch/>
        </p:blipFill>
        <p:spPr>
          <a:xfrm>
            <a:off x="8543880" y="2343240"/>
            <a:ext cx="1367280" cy="138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84200" y="470880"/>
            <a:ext cx="4380480" cy="5891760"/>
          </a:xfrm>
          <a:custGeom>
            <a:avLst/>
            <a:gdLst/>
            <a:ahLst/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TextShape 2"/>
          <p:cNvSpPr txBox="1"/>
          <p:nvPr/>
        </p:nvSpPr>
        <p:spPr>
          <a:xfrm>
            <a:off x="862920" y="1011960"/>
            <a:ext cx="3415680" cy="4795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ffffff"/>
                </a:solidFill>
                <a:latin typeface="Arial"/>
              </a:rPr>
              <a:t>Instalirane aplikacije na tabletu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0" y="46080"/>
            <a:ext cx="889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4293715411"/>
              </p:ext>
            </p:extLst>
          </p:nvPr>
        </p:nvGraphicFramePr>
        <p:xfrm>
          <a:off x="5194440" y="470880"/>
          <a:ext cx="6513120" cy="588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05" name="Slika 4" descr=""/>
          <p:cNvPicPr/>
          <p:nvPr/>
        </p:nvPicPr>
        <p:blipFill>
          <a:blip r:embed="rId6"/>
          <a:stretch/>
        </p:blipFill>
        <p:spPr>
          <a:xfrm>
            <a:off x="1048680" y="4925520"/>
            <a:ext cx="2857320" cy="31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66200" y="448200"/>
            <a:ext cx="7201440" cy="1508400"/>
          </a:xfrm>
          <a:prstGeom prst="rect">
            <a:avLst/>
          </a:prstGeom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2"/>
          <p:cNvSpPr/>
          <p:nvPr/>
        </p:nvSpPr>
        <p:spPr>
          <a:xfrm>
            <a:off x="7845840" y="450360"/>
            <a:ext cx="1861200" cy="1506240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3"/>
          <p:cNvSpPr/>
          <p:nvPr/>
        </p:nvSpPr>
        <p:spPr>
          <a:xfrm>
            <a:off x="9870480" y="453240"/>
            <a:ext cx="1862280" cy="1504800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4"/>
          <p:cNvSpPr/>
          <p:nvPr/>
        </p:nvSpPr>
        <p:spPr>
          <a:xfrm>
            <a:off x="466200" y="2130480"/>
            <a:ext cx="7205040" cy="4269960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0" name="Rezervirano mjesto sadržaja 4" descr=""/>
          <p:cNvPicPr/>
          <p:nvPr/>
        </p:nvPicPr>
        <p:blipFill>
          <a:blip r:embed="rId1"/>
          <a:stretch/>
        </p:blipFill>
        <p:spPr>
          <a:xfrm>
            <a:off x="670320" y="2395440"/>
            <a:ext cx="6795000" cy="3737160"/>
          </a:xfrm>
          <a:prstGeom prst="rect">
            <a:avLst/>
          </a:prstGeom>
          <a:ln w="0">
            <a:noFill/>
          </a:ln>
        </p:spPr>
      </p:pic>
      <p:sp>
        <p:nvSpPr>
          <p:cNvPr id="311" name="CustomShape 5"/>
          <p:cNvSpPr/>
          <p:nvPr/>
        </p:nvSpPr>
        <p:spPr>
          <a:xfrm>
            <a:off x="7845840" y="2127600"/>
            <a:ext cx="3886920" cy="42728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TextShape 6"/>
          <p:cNvSpPr txBox="1"/>
          <p:nvPr/>
        </p:nvSpPr>
        <p:spPr>
          <a:xfrm>
            <a:off x="8109360" y="2393640"/>
            <a:ext cx="3359880" cy="374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4000" spc="-1" strike="noStrike">
                <a:solidFill>
                  <a:srgbClr val="c55a11"/>
                </a:solidFill>
                <a:latin typeface="Calibri"/>
              </a:rPr>
              <a:t>e-sferaExpress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228600"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digitalni sustav udžbenika Školske knjige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CustomShape 7"/>
          <p:cNvSpPr/>
          <p:nvPr/>
        </p:nvSpPr>
        <p:spPr>
          <a:xfrm>
            <a:off x="684000" y="699480"/>
            <a:ext cx="6766200" cy="104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hr-HR" sz="3600" spc="-1" strike="noStrike">
                <a:solidFill>
                  <a:srgbClr val="ffffff"/>
                </a:solidFill>
                <a:latin typeface="Calibri Light"/>
              </a:rPr>
              <a:t>Predinstalirane aplikacije na tabletu</a:t>
            </a:r>
            <a:br/>
            <a:r>
              <a:rPr b="0" lang="en-US" sz="2000" spc="-1" strike="noStrike">
                <a:solidFill>
                  <a:srgbClr val="ffffff"/>
                </a:solidFill>
                <a:latin typeface="Calibri Light"/>
              </a:rPr>
              <a:t>pri upisu tableta u MDM sustav instaliran</a:t>
            </a:r>
            <a:r>
              <a:rPr b="0" lang="hr-HR" sz="2000" spc="-1" strike="noStrike">
                <a:solidFill>
                  <a:srgbClr val="ffffff"/>
                </a:solidFill>
                <a:latin typeface="Calibri Light"/>
              </a:rPr>
              <a:t>a je </a:t>
            </a:r>
            <a:r>
              <a:rPr b="0" lang="en-US" sz="2000" spc="-1" strike="noStrike">
                <a:solidFill>
                  <a:srgbClr val="ffffff"/>
                </a:solidFill>
                <a:latin typeface="Calibri Light"/>
              </a:rPr>
              <a:t>aplikacij</a:t>
            </a:r>
            <a:r>
              <a:rPr b="0" lang="hr-HR" sz="20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0" lang="en-US" sz="2000" spc="-1" strike="noStrike">
                <a:solidFill>
                  <a:srgbClr val="ffffff"/>
                </a:solidFill>
                <a:latin typeface="Calibri Light"/>
              </a:rPr>
              <a:t>: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466200" y="448200"/>
            <a:ext cx="7201440" cy="150840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TextShape 2"/>
          <p:cNvSpPr txBox="1"/>
          <p:nvPr/>
        </p:nvSpPr>
        <p:spPr>
          <a:xfrm>
            <a:off x="696240" y="694800"/>
            <a:ext cx="6743520" cy="1042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Calibri Light"/>
              </a:rPr>
              <a:t>Predinstalirane aplikacije na tabletu</a:t>
            </a:r>
            <a:br/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pri upisu tableta u MDM sustav instaliran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 je 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aplikacij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: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7845840" y="450360"/>
            <a:ext cx="1861200" cy="1506240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4"/>
          <p:cNvSpPr/>
          <p:nvPr/>
        </p:nvSpPr>
        <p:spPr>
          <a:xfrm>
            <a:off x="9870480" y="453240"/>
            <a:ext cx="1862280" cy="1504800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5"/>
          <p:cNvSpPr/>
          <p:nvPr/>
        </p:nvSpPr>
        <p:spPr>
          <a:xfrm>
            <a:off x="466200" y="2130480"/>
            <a:ext cx="7205040" cy="4269960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9" name="Slika 6" descr=""/>
          <p:cNvPicPr/>
          <p:nvPr/>
        </p:nvPicPr>
        <p:blipFill>
          <a:blip r:embed="rId1"/>
          <a:stretch/>
        </p:blipFill>
        <p:spPr>
          <a:xfrm>
            <a:off x="1336680" y="2332080"/>
            <a:ext cx="5461920" cy="3864240"/>
          </a:xfrm>
          <a:prstGeom prst="rect">
            <a:avLst/>
          </a:prstGeom>
          <a:ln w="0">
            <a:noFill/>
          </a:ln>
        </p:spPr>
      </p:pic>
      <p:sp>
        <p:nvSpPr>
          <p:cNvPr id="320" name="CustomShape 6"/>
          <p:cNvSpPr/>
          <p:nvPr/>
        </p:nvSpPr>
        <p:spPr>
          <a:xfrm>
            <a:off x="7845840" y="2127600"/>
            <a:ext cx="3886920" cy="42728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TextShape 7"/>
          <p:cNvSpPr txBox="1"/>
          <p:nvPr/>
        </p:nvSpPr>
        <p:spPr>
          <a:xfrm>
            <a:off x="8109360" y="2393640"/>
            <a:ext cx="3359880" cy="374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4000" spc="-1" strike="noStrike">
                <a:solidFill>
                  <a:srgbClr val="cc0099"/>
                </a:solidFill>
                <a:latin typeface="Calibri"/>
              </a:rPr>
              <a:t>IZZI 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digitalni sustav udžbenika</a:t>
            </a:r>
            <a:br/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Profil - Klett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520200" y="126360"/>
            <a:ext cx="4062240" cy="1042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Sadržaj: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6" name="Picture 122" descr=""/>
          <p:cNvPicPr/>
          <p:nvPr/>
        </p:nvPicPr>
        <p:blipFill>
          <a:blip r:embed="rId1"/>
          <a:srcRect l="0" t="7286" r="9091" b="4927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57" name="TextShape 2"/>
          <p:cNvSpPr txBox="1"/>
          <p:nvPr/>
        </p:nvSpPr>
        <p:spPr>
          <a:xfrm>
            <a:off x="611640" y="883800"/>
            <a:ext cx="4306680" cy="5299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5724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SADRŽAJ: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Općenito o projektu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Uloga tableta u školi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Zaduživanje tableta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Upoznajte tablet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371600" indent="-45684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tehničke specifikacije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2" marL="1371600" indent="-45684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zaštita tableta i zaslona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2" marL="1371600" indent="-45684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zaključivanje uređaja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2" marL="1371600" indent="-45684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instalirane aplikacije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2" marL="1371600" indent="-45684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spajanje na Internet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Savjeti za kvalitetno korištenje tableta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66200" y="448200"/>
            <a:ext cx="7201440" cy="150840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TextShape 2"/>
          <p:cNvSpPr txBox="1"/>
          <p:nvPr/>
        </p:nvSpPr>
        <p:spPr>
          <a:xfrm>
            <a:off x="670320" y="694800"/>
            <a:ext cx="6717240" cy="1042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 Light"/>
              </a:rPr>
              <a:t>Predinstalirane aplikacije na tabletu</a:t>
            </a:r>
            <a:br/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pri upisu tableta u MDM sustav instaliran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 je 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aplikacij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: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7845840" y="450360"/>
            <a:ext cx="1861200" cy="1506240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4"/>
          <p:cNvSpPr/>
          <p:nvPr/>
        </p:nvSpPr>
        <p:spPr>
          <a:xfrm>
            <a:off x="9870480" y="453240"/>
            <a:ext cx="1862280" cy="1504800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5"/>
          <p:cNvSpPr/>
          <p:nvPr/>
        </p:nvSpPr>
        <p:spPr>
          <a:xfrm>
            <a:off x="466200" y="2130480"/>
            <a:ext cx="7205040" cy="4269960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6"/>
          <p:cNvSpPr/>
          <p:nvPr/>
        </p:nvSpPr>
        <p:spPr>
          <a:xfrm>
            <a:off x="7845840" y="2127600"/>
            <a:ext cx="3886920" cy="42728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TextShape 7"/>
          <p:cNvSpPr txBox="1"/>
          <p:nvPr/>
        </p:nvSpPr>
        <p:spPr>
          <a:xfrm>
            <a:off x="8109360" y="2393640"/>
            <a:ext cx="3359880" cy="374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4000" spc="-1" strike="noStrike">
                <a:solidFill>
                  <a:srgbClr val="2e75b6"/>
                </a:solidFill>
                <a:latin typeface="Calibri"/>
              </a:rPr>
              <a:t>mozaBook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4000" spc="-1" strike="noStrike">
                <a:solidFill>
                  <a:srgbClr val="000000"/>
                </a:solidFill>
                <a:latin typeface="Calibri"/>
              </a:rPr>
              <a:t>obrazovni prezentacijski program za interaktivnu ploču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9" name="Slika 9" descr=""/>
          <p:cNvPicPr/>
          <p:nvPr/>
        </p:nvPicPr>
        <p:blipFill>
          <a:blip r:embed="rId1"/>
          <a:stretch/>
        </p:blipFill>
        <p:spPr>
          <a:xfrm>
            <a:off x="1242000" y="2127600"/>
            <a:ext cx="5583960" cy="428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466200" y="448200"/>
            <a:ext cx="7201440" cy="150840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TextShape 2"/>
          <p:cNvSpPr txBox="1"/>
          <p:nvPr/>
        </p:nvSpPr>
        <p:spPr>
          <a:xfrm>
            <a:off x="670320" y="694800"/>
            <a:ext cx="6717240" cy="1042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 Light"/>
              </a:rPr>
              <a:t>Predinstalirane aplikacije na tabletu</a:t>
            </a:r>
            <a:br/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pri upisu tableta u MDM sustav instaliran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 je 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aplikacij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: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7845840" y="450360"/>
            <a:ext cx="1861200" cy="1506240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4"/>
          <p:cNvSpPr/>
          <p:nvPr/>
        </p:nvSpPr>
        <p:spPr>
          <a:xfrm>
            <a:off x="9870480" y="453240"/>
            <a:ext cx="1862280" cy="1504800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5"/>
          <p:cNvSpPr/>
          <p:nvPr/>
        </p:nvSpPr>
        <p:spPr>
          <a:xfrm>
            <a:off x="466200" y="2130480"/>
            <a:ext cx="7205040" cy="4269960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5" name="Slika 3" descr=""/>
          <p:cNvPicPr/>
          <p:nvPr/>
        </p:nvPicPr>
        <p:blipFill>
          <a:blip r:embed="rId1"/>
          <a:stretch/>
        </p:blipFill>
        <p:spPr>
          <a:xfrm>
            <a:off x="670320" y="2480400"/>
            <a:ext cx="6795000" cy="3567240"/>
          </a:xfrm>
          <a:prstGeom prst="rect">
            <a:avLst/>
          </a:prstGeom>
          <a:ln w="0">
            <a:noFill/>
          </a:ln>
        </p:spPr>
      </p:pic>
      <p:sp>
        <p:nvSpPr>
          <p:cNvPr id="336" name="CustomShape 6"/>
          <p:cNvSpPr/>
          <p:nvPr/>
        </p:nvSpPr>
        <p:spPr>
          <a:xfrm>
            <a:off x="7845840" y="2127600"/>
            <a:ext cx="3886920" cy="42728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TextShape 7"/>
          <p:cNvSpPr txBox="1"/>
          <p:nvPr/>
        </p:nvSpPr>
        <p:spPr>
          <a:xfrm>
            <a:off x="8109360" y="2393640"/>
            <a:ext cx="3359880" cy="374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4000" spc="-1" strike="noStrike">
                <a:solidFill>
                  <a:srgbClr val="2e75b6"/>
                </a:solidFill>
                <a:latin typeface="Calibri"/>
              </a:rPr>
              <a:t>mozaik3D viewer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40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ozaik digitalno obrazovanje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466200" y="448200"/>
            <a:ext cx="7201440" cy="1508400"/>
          </a:xfrm>
          <a:prstGeom prst="rect">
            <a:avLst/>
          </a:prstGeom>
          <a:solidFill>
            <a:srgbClr val="425f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TextShape 2"/>
          <p:cNvSpPr txBox="1"/>
          <p:nvPr/>
        </p:nvSpPr>
        <p:spPr>
          <a:xfrm>
            <a:off x="670320" y="681120"/>
            <a:ext cx="6795000" cy="1042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 Light"/>
              </a:rPr>
              <a:t>Predinstalirane aplikacije na tabletu</a:t>
            </a:r>
            <a:br/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pri upisu tableta u MDM sustav instaliran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 je 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aplikacij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: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7845840" y="450360"/>
            <a:ext cx="1861200" cy="1506240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4"/>
          <p:cNvSpPr/>
          <p:nvPr/>
        </p:nvSpPr>
        <p:spPr>
          <a:xfrm>
            <a:off x="9870480" y="453240"/>
            <a:ext cx="1862280" cy="1504800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5"/>
          <p:cNvSpPr/>
          <p:nvPr/>
        </p:nvSpPr>
        <p:spPr>
          <a:xfrm>
            <a:off x="466200" y="2130480"/>
            <a:ext cx="7205040" cy="4269960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3" name="Slika 3" descr=""/>
          <p:cNvPicPr/>
          <p:nvPr/>
        </p:nvPicPr>
        <p:blipFill>
          <a:blip r:embed="rId1"/>
          <a:srcRect l="8505" t="0" r="4455" b="10834"/>
          <a:stretch/>
        </p:blipFill>
        <p:spPr>
          <a:xfrm>
            <a:off x="903960" y="2392560"/>
            <a:ext cx="6561360" cy="3741480"/>
          </a:xfrm>
          <a:prstGeom prst="rect">
            <a:avLst/>
          </a:prstGeom>
          <a:ln w="0">
            <a:noFill/>
          </a:ln>
        </p:spPr>
      </p:pic>
      <p:sp>
        <p:nvSpPr>
          <p:cNvPr id="344" name="CustomShape 6"/>
          <p:cNvSpPr/>
          <p:nvPr/>
        </p:nvSpPr>
        <p:spPr>
          <a:xfrm>
            <a:off x="7845840" y="2127600"/>
            <a:ext cx="3886920" cy="42728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TextShape 7"/>
          <p:cNvSpPr txBox="1"/>
          <p:nvPr/>
        </p:nvSpPr>
        <p:spPr>
          <a:xfrm>
            <a:off x="8109360" y="2393640"/>
            <a:ext cx="3359880" cy="374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3600" spc="-1" strike="noStrike">
                <a:solidFill>
                  <a:srgbClr val="9900cc"/>
                </a:solidFill>
                <a:latin typeface="Calibri"/>
              </a:rPr>
              <a:t>Oxford Learner's Bookshelf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obrazovni digitalni program za učenje </a:t>
            </a:r>
            <a:r>
              <a:rPr b="0" lang="hr-HR" sz="3600" spc="-1" strike="noStrike">
                <a:solidFill>
                  <a:srgbClr val="000000"/>
                </a:solidFill>
                <a:latin typeface="Calibri"/>
              </a:rPr>
              <a:t>engleskog  jezika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66200" y="448200"/>
            <a:ext cx="7201440" cy="150840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TextShape 2"/>
          <p:cNvSpPr txBox="1"/>
          <p:nvPr/>
        </p:nvSpPr>
        <p:spPr>
          <a:xfrm>
            <a:off x="696240" y="694800"/>
            <a:ext cx="6743520" cy="1042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Calibri Light"/>
              </a:rPr>
              <a:t>Predinstalirane aplikacije na tabletu</a:t>
            </a:r>
            <a:br/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pri upisu tableta u MDM sustav instaliran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 je 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aplikacij</a:t>
            </a:r>
            <a:r>
              <a:rPr b="0" lang="hr-HR" sz="22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</a:rPr>
              <a:t>: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7845840" y="450360"/>
            <a:ext cx="1861200" cy="1506240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4"/>
          <p:cNvSpPr/>
          <p:nvPr/>
        </p:nvSpPr>
        <p:spPr>
          <a:xfrm>
            <a:off x="9870480" y="453240"/>
            <a:ext cx="1862280" cy="1504800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5"/>
          <p:cNvSpPr/>
          <p:nvPr/>
        </p:nvSpPr>
        <p:spPr>
          <a:xfrm>
            <a:off x="466200" y="2130480"/>
            <a:ext cx="7205040" cy="4269960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6"/>
          <p:cNvSpPr/>
          <p:nvPr/>
        </p:nvSpPr>
        <p:spPr>
          <a:xfrm>
            <a:off x="7845840" y="2127600"/>
            <a:ext cx="3886920" cy="42728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TextShape 7"/>
          <p:cNvSpPr txBox="1"/>
          <p:nvPr/>
        </p:nvSpPr>
        <p:spPr>
          <a:xfrm>
            <a:off x="8109360" y="2393640"/>
            <a:ext cx="3359880" cy="374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4000"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5400" spc="-1" strike="noStrike">
                <a:solidFill>
                  <a:srgbClr val="ed7d31"/>
                </a:solidFill>
                <a:latin typeface="Calibri"/>
              </a:rPr>
              <a:t>matific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4000" spc="-1" strike="noStrike">
                <a:solidFill>
                  <a:srgbClr val="000000"/>
                </a:solidFill>
                <a:latin typeface="Calibri"/>
              </a:rPr>
              <a:t>obrazovni digitalni program za učenje matematike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3" name="Slika 10" descr=""/>
          <p:cNvPicPr/>
          <p:nvPr/>
        </p:nvPicPr>
        <p:blipFill>
          <a:blip r:embed="rId1"/>
          <a:stretch/>
        </p:blipFill>
        <p:spPr>
          <a:xfrm>
            <a:off x="438480" y="2127600"/>
            <a:ext cx="7256880" cy="461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Spajanje tableta na internet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559440" y="1557360"/>
            <a:ext cx="10967400" cy="45054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Tableti se na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internet povez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uju bežično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putem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WiFi mreže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 slučaju da učenik nema doma Wifi, treba zatražiti SIM karticu.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 školi se učenik povezuje na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mrežu OS Petar Zrinski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Za korištenje navedenih mogućnosti korisnik mora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imati jedinstveni elektronički identitet u sustavu AAI@EduHr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, koji učenik dobiva u školi.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 nastavku se nalazi popis internetskih domena koje možete koristiti u edukacijske svrhe.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6" name="Slika 4" descr=""/>
          <p:cNvPicPr/>
          <p:nvPr/>
        </p:nvPicPr>
        <p:blipFill>
          <a:blip r:embed="rId1"/>
          <a:stretch/>
        </p:blipFill>
        <p:spPr>
          <a:xfrm>
            <a:off x="8582040" y="118440"/>
            <a:ext cx="2616840" cy="143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Popis internetskih domena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8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CARNET - skole.hr, e-skole.hr, carnet.hr, loomen.carnet.hr, sve usluge koje se nalaze na domeni edu.hr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Alfa d.d. - mozaweb.com, alfaportal.hr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Element d.o.o. - element.hr, ele-udzbenik.hr, e-udzbenik.hr, elematika.hr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Kršćanska sadašnjost - udzbenici.ks.hr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Udžbenik.hr - udzbenik.hr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Oxford - exp.ouponlinepractice.com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Hueber - hueber.de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Glas koncila - glas-koncila.hr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Profil Klett d.o.o. - profil-klett.hr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Alka script – mozaweb.com i mozabook.com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# Školska knjiga - e-sfera.hr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9" name="Slika 43" descr=""/>
          <p:cNvPicPr/>
          <p:nvPr/>
        </p:nvPicPr>
        <p:blipFill>
          <a:blip r:embed="rId1"/>
          <a:stretch/>
        </p:blipFill>
        <p:spPr>
          <a:xfrm>
            <a:off x="8007120" y="3006000"/>
            <a:ext cx="3936960" cy="392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fafa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afafa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2"/>
          <p:cNvSpPr/>
          <p:nvPr/>
        </p:nvSpPr>
        <p:spPr>
          <a:xfrm rot="21480000">
            <a:off x="815040" y="683280"/>
            <a:ext cx="10560960" cy="5403600"/>
          </a:xfrm>
          <a:prstGeom prst="rect">
            <a:avLst/>
          </a:prstGeom>
          <a:solidFill>
            <a:srgbClr val="ffffff"/>
          </a:solidFill>
          <a:ln cap="sq" w="3175">
            <a:solidFill>
              <a:srgbClr val="dddddd"/>
            </a:solidFill>
          </a:ln>
          <a:effectLst>
            <a:outerShdw algn="tl" blurRad="266700" dir="2700000" dist="114042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2" name="Rezervirano mjesto sadržaja 4" descr="Slika na kojoj se prikazuje na zatvorenom, osoba, sjedenje, stol&#10;&#10;Opis je automatski generiran"/>
          <p:cNvPicPr/>
          <p:nvPr/>
        </p:nvPicPr>
        <p:blipFill>
          <a:blip r:embed="rId1"/>
          <a:srcRect l="0" t="0" r="0" b="3909"/>
          <a:stretch/>
        </p:blipFill>
        <p:spPr>
          <a:xfrm rot="21480000">
            <a:off x="1137600" y="1003320"/>
            <a:ext cx="9915840" cy="476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Arial"/>
              </a:rPr>
              <a:t>Savjeti za kvalitetno korištenje tableta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685800" y="1690560"/>
            <a:ext cx="10667520" cy="4507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Dinamiku korištenja tableta definirat će svaki učitelj ovisno o planiranom nastavnom procesu kako bi učenici pomoću tableta ostvarili odgojno-obrazovne ishode.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Prilikom planiranja nastave, učitelj će uzeti u obzir opterećenja školskih torba i neće inzistirati istovremeno nošenje tableta i udžbenika.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Učenik treba: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u školu dolazi s tabletom </a:t>
            </a:r>
            <a:r>
              <a:rPr b="1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napunjene baterije </a:t>
            </a: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kako bi ga mogao nesmetano koristiti na nastavi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voditi brigu o čuvanju tableta i ne ostavljati ga bez nadzora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odgovorno i svrsishodno koristi aplikacije na tabletu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Administrator tableta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649440" y="1690560"/>
            <a:ext cx="10388880" cy="4700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povezuje sve učeničke tablete u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Mobile Device Management (MDM) sustav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koji upravlja radom svih tableta i služi za zaštitu učenika i njihovih prava za vrijeme korištenja tableta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i="1" lang="hr-HR" sz="2800" spc="-1" strike="noStrike">
                <a:solidFill>
                  <a:srgbClr val="000000"/>
                </a:solidFill>
                <a:latin typeface="Calibri"/>
              </a:rPr>
              <a:t>Rahela Frelih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je osoba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zadužena za administriranje tableta u OŠPZ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 slučaju bilo kakvih nejasnoća ili poteškoća u vezi korištenja tableta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kontaktirajte administratora tableta 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ISKLJUČIVO putem e-maila: </a:t>
            </a: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rahela.frelih@skole.hr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navodeći u naslovu poruke tekst: „ZA ADMINISTRATORA TABLETA”,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u tijelu poruke detaljni opis problema te podatke korisnika tableta: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Ime i prezime, AAI@EduHr elektronički identitet te serijski broj tableta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7" name="Slika 3" descr=""/>
          <p:cNvPicPr/>
          <p:nvPr/>
        </p:nvPicPr>
        <p:blipFill>
          <a:blip r:embed="rId2"/>
          <a:stretch/>
        </p:blipFill>
        <p:spPr>
          <a:xfrm>
            <a:off x="6557760" y="772560"/>
            <a:ext cx="4279320" cy="47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dc3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8153280" y="640080"/>
            <a:ext cx="3394800" cy="5254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 Light"/>
              </a:rPr>
              <a:t>OPĆENITO O PROJEKTU</a:t>
            </a:r>
            <a:br/>
            <a:r>
              <a:rPr b="0" lang="en-US" sz="1400" spc="-1" strike="noStrike">
                <a:solidFill>
                  <a:srgbClr val="ffffff"/>
                </a:solidFill>
                <a:latin typeface="Calibri Light"/>
              </a:rPr>
              <a:t>Podrška provedbi Cjelovite kurikularne reforme Škola za život – faza II 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0182541"/>
              </p:ext>
            </p:extLst>
          </p:nvPr>
        </p:nvGraphicFramePr>
        <p:xfrm>
          <a:off x="4172040" y="537120"/>
          <a:ext cx="7623360" cy="599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59" name="CustomShape 2"/>
          <p:cNvSpPr/>
          <p:nvPr/>
        </p:nvSpPr>
        <p:spPr>
          <a:xfrm>
            <a:off x="194400" y="654840"/>
            <a:ext cx="3885840" cy="569736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OPĆENITO</a:t>
            </a:r>
            <a:br/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O PROJEKTU</a:t>
            </a:r>
            <a:br/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Podrška provedbi</a:t>
            </a:r>
            <a:br/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Cjelovite</a:t>
            </a:r>
            <a:br/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kurikularne</a:t>
            </a:r>
            <a:br/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reforme (CKR)</a:t>
            </a:r>
            <a:br/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Škola za život – faza II 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753105071"/>
              </p:ext>
            </p:extLst>
          </p:nvPr>
        </p:nvGraphicFramePr>
        <p:xfrm>
          <a:off x="5093280" y="582840"/>
          <a:ext cx="6576480" cy="554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60" name="Slika 4" descr=""/>
          <p:cNvPicPr/>
          <p:nvPr/>
        </p:nvPicPr>
        <p:blipFill>
          <a:blip r:embed="rId6"/>
          <a:stretch/>
        </p:blipFill>
        <p:spPr>
          <a:xfrm>
            <a:off x="213840" y="101880"/>
            <a:ext cx="4614840" cy="654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838080" y="261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Zaduživanje tableta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838080" y="1379160"/>
            <a:ext cx="11069280" cy="5040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MZO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 je nabavilo tablete za učenike 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prvih, petih i sedmih razreda u šk.god. 2019./2020. 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 sklopu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projekta CKR II – „Škola  za  život”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Ravnatelj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odlučuje o distribuciji i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načinu zaduživanja tableta u školi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Za učenike petih i sedmih razreda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planirano je individualno korištenje tableta te ih učenici mogu koristiti i u školi i kod kuće.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Škola će za ovu školsku godinu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dati na korištenje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tablete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učenicima 5. i 7. razreda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koji će ih 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koristiti više godina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odnosno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do kraja njihovog osnovnog obrazovanja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Tableti koji su planirani za učenike prvih razreda ostaju u školi i koristi će ih na nastavi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učenici od 1. do 4. razreda osnovne škole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pod nadzorom učitelja, najčešće u grupnom radu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u omjeru 4 učenika na 1 tablet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. 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3" name="Slika 3" descr=""/>
          <p:cNvPicPr/>
          <p:nvPr/>
        </p:nvPicPr>
        <p:blipFill>
          <a:blip r:embed="rId1"/>
          <a:stretch/>
        </p:blipFill>
        <p:spPr>
          <a:xfrm>
            <a:off x="5393160" y="86040"/>
            <a:ext cx="2113920" cy="1320840"/>
          </a:xfrm>
          <a:prstGeom prst="rect">
            <a:avLst/>
          </a:prstGeom>
          <a:ln w="0">
            <a:noFill/>
          </a:ln>
        </p:spPr>
      </p:pic>
      <p:pic>
        <p:nvPicPr>
          <p:cNvPr id="264" name="Slika 4" descr=""/>
          <p:cNvPicPr/>
          <p:nvPr/>
        </p:nvPicPr>
        <p:blipFill>
          <a:blip r:embed="rId2"/>
          <a:stretch/>
        </p:blipFill>
        <p:spPr>
          <a:xfrm>
            <a:off x="7507440" y="410400"/>
            <a:ext cx="4400280" cy="81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838080" y="365040"/>
            <a:ext cx="106567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Arial"/>
              </a:rPr>
              <a:t>Postupci u slučaju gubitka ili oštećenja tableta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922320" y="1298520"/>
            <a:ext cx="10762920" cy="5241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Tableti su u vlasništvu Škole.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Garancija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 (u trajanju od 24 mjeseca) i ostali uvjeti u vezi servisiranja opreme određuju se ugovorom o nabavi s dobavljačem.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Roditelji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potpisuju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revers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 kojim se obvezuju da će im dijete čuvati i odgovorno se odnositi prema dobivenom uređaju, te će ga uščuvanog vratiti na kraju nastavne godine ili po prestanku statusa učenika u našoj školi.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 slučaju da uređaj bude uništen, oštećen ili izgubljen, škola nije obavezna dodijeliti novi uređaj. Roditelji mogu kupiti novi uređaj preko škole ili omogućiti svojoj djeci tablet koji će koristiti u nastavi.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Maloprodajna cijena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ovoga tableta iznosi 1104,00 kuna kod dobavljača S&amp;T i naručuje se izravno preko Carneta.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Rezervirano mjesto sadržaja 4" descr="Slika na kojoj se prikazuje računalo&#10;&#10;Opis je automatski generiran"/>
          <p:cNvPicPr/>
          <p:nvPr/>
        </p:nvPicPr>
        <p:blipFill>
          <a:blip r:embed="rId1"/>
          <a:srcRect l="0" t="991" r="-1" b="398"/>
          <a:stretch/>
        </p:blipFill>
        <p:spPr>
          <a:xfrm>
            <a:off x="0" y="0"/>
            <a:ext cx="9272520" cy="6857640"/>
          </a:xfrm>
          <a:prstGeom prst="rect">
            <a:avLst/>
          </a:prstGeom>
          <a:ln w="0"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9637200" y="2503800"/>
            <a:ext cx="2554560" cy="389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Sadržaj:</a:t>
            </a:r>
            <a:endParaRPr b="0" lang="hr-HR" sz="22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ehničke specifikacije</a:t>
            </a:r>
            <a:endParaRPr b="0" lang="hr-HR" sz="22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zaštita tableta i zaslona</a:t>
            </a:r>
            <a:endParaRPr b="0" lang="hr-HR" sz="22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zaključivanje uređaja</a:t>
            </a:r>
            <a:endParaRPr b="0" lang="hr-HR" sz="22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instalirane aplikacije</a:t>
            </a:r>
            <a:endParaRPr b="0" lang="hr-HR" sz="22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200" spc="-1" strike="noStrike">
                <a:solidFill>
                  <a:srgbClr val="000000"/>
                </a:solidFill>
                <a:latin typeface="Calibri"/>
              </a:rPr>
              <a:t>spajanje na Internet</a:t>
            </a:r>
            <a:endParaRPr b="0" lang="hr-HR" sz="2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hr-HR" sz="2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9180720" y="628920"/>
            <a:ext cx="2738880" cy="14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1" lang="hr-HR" sz="3300" spc="-1" strike="noStrike">
                <a:solidFill>
                  <a:srgbClr val="000000"/>
                </a:solidFill>
                <a:latin typeface="Calibri Light"/>
              </a:rPr>
              <a:t>UPOZNAJMO SE SA TABLETOM </a:t>
            </a:r>
            <a:endParaRPr b="0" lang="hr-HR" sz="3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649080" y="1053360"/>
            <a:ext cx="3504960" cy="208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2000"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Tehničke specifikacije tablet računala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1" name="Rezervirano mjesto sadržaja 6" descr=""/>
          <p:cNvPicPr/>
          <p:nvPr/>
        </p:nvPicPr>
        <p:blipFill>
          <a:blip r:embed="rId1"/>
          <a:stretch/>
        </p:blipFill>
        <p:spPr>
          <a:xfrm>
            <a:off x="649440" y="3336120"/>
            <a:ext cx="3504960" cy="1990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72" name="Table 2"/>
          <p:cNvGraphicFramePr/>
          <p:nvPr/>
        </p:nvGraphicFramePr>
        <p:xfrm>
          <a:off x="5405760" y="842040"/>
          <a:ext cx="6018840" cy="5170320"/>
        </p:xfrm>
        <a:graphic>
          <a:graphicData uri="http://schemas.openxmlformats.org/drawingml/2006/table">
            <a:tbl>
              <a:tblPr/>
              <a:tblGrid>
                <a:gridCol w="1526040"/>
                <a:gridCol w="4493160"/>
              </a:tblGrid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S&amp;T powered by Foxconn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Model: 8788_7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Element / komponenta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Tehničke specifikacije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Procesor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8-jezgreni, 2.0 GHz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RAM memorija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3 GB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Kapacitet pohrane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Interna memorija (ROM): 32 GB, podrška za Micro SD karticu  128 GB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Zaslon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Dijagonala: 10,1˝, rezolucija: 1280 x 800, IPS, Multi-touch (10 točki)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Konektori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USB 2.0 tip C, 3.5 mm stereo slušalice, ugrađeni čitač Micro SD kartice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Operativni sustav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Android 9.0, GMS certificiran i instaliran, hrvatski jezik predinstaliran i predodabran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Zvučnici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2 ugrađena zvučnika (stereo)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Konektivnost 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Wi-Fi: 802.11 a/b/g/n/ac 2.4 GHz + 5 GHz,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Bluetooth 4.2, 4G/LTE (nano-sim)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Senzori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GPS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Napajanje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AC napajanje AC100-240V, 50-60Hz, DC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Punjač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Punjač 5V-2A, zasebni kabel za punjenje (USB tip A – USB tip C)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Baterija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Kapacitet: 8000 mAh, Li-Polimer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Jamstvo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24 mjeseca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Zaštita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Tvornički ugrađeni zaštitni etui  s postoljem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Ergonomija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Ugrađeno postolje za tablet (tablet može stajati u polu uspravnom položaju)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Certifikati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ROHS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WEEE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CE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Kamera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Stražnja: 2.0 MP, prednja: 2.0 MP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Trajnost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Certificirano sukladno: IEC 60068-2-27 / IEC 60068-2-47 (trešnja, vibracija, udarac)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8720">
                <a:tc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Certificirano sukladno: IEC 60068-2-31 (padovi i prevrtanje)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2320"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Dokumenti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9320" rIns="1800" tIns="24480" bIns="2448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800" spc="-1" strike="noStrike">
                          <a:solidFill>
                            <a:srgbClr val="404040"/>
                          </a:solidFill>
                          <a:latin typeface="Calibri"/>
                        </a:rPr>
                        <a:t>Jamstveni list, priručnik za korisnike</a:t>
                      </a:r>
                      <a:endParaRPr b="0" lang="hr-HR" sz="800" spc="-1" strike="noStrike">
                        <a:latin typeface="Arial"/>
                      </a:endParaRPr>
                    </a:p>
                  </a:txBody>
                  <a:tcPr marL="49320" marR="180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Rezervirano mjesto sadržaja 3" descr=""/>
          <p:cNvPicPr/>
          <p:nvPr/>
        </p:nvPicPr>
        <p:blipFill>
          <a:blip r:embed="rId1"/>
          <a:srcRect l="0" t="4758" r="0" b="1488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41" ma:contentTypeDescription="Create a new document." ma:contentTypeScope="" ma:versionID="4010dc53fbc9863c84e6572eca6eea12">
  <xsd:schema xmlns:xsd="http://www.w3.org/2001/XMLSchema" xmlns:xs="http://www.w3.org/2001/XMLSchema" xmlns:p="http://schemas.microsoft.com/office/2006/metadata/properties" xmlns:ns3="d559c2da-56df-4bfe-ab38-dd24cbafdfd4" xmlns:ns4="6c570e8d-7079-4bb6-a7be-5bd290c56ee3" targetNamespace="http://schemas.microsoft.com/office/2006/metadata/properties" ma:root="true" ma:fieldsID="433e4d94ec330bbccb2eb20af6c0f91c" ns3:_="" ns4:_="">
    <xsd:import namespace="d559c2da-56df-4bfe-ab38-dd24cbafdfd4"/>
    <xsd:import namespace="6c570e8d-7079-4bb6-a7be-5bd290c56e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Location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NotebookType xmlns="6c570e8d-7079-4bb6-a7be-5bd290c56ee3" xsi:nil="true"/>
    <Leaders xmlns="6c570e8d-7079-4bb6-a7be-5bd290c56ee3">
      <UserInfo>
        <DisplayName/>
        <AccountId xsi:nil="true"/>
        <AccountType/>
      </UserInfo>
    </Leaders>
    <Members xmlns="6c570e8d-7079-4bb6-a7be-5bd290c56ee3">
      <UserInfo>
        <DisplayName/>
        <AccountId xsi:nil="true"/>
        <AccountType/>
      </UserInfo>
    </Members>
    <Has_Leaders_Only_SectionGroup xmlns="6c570e8d-7079-4bb6-a7be-5bd290c56ee3" xsi:nil="true"/>
    <Invited_Members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AppVersion xmlns="6c570e8d-7079-4bb6-a7be-5bd290c56ee3" xsi:nil="true"/>
    <Invited_Leaders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  <Member_Groups xmlns="6c570e8d-7079-4bb6-a7be-5bd290c56ee3">
      <UserInfo>
        <DisplayName/>
        <AccountId xsi:nil="true"/>
        <AccountType/>
      </UserInfo>
    </Member_Groups>
  </documentManagement>
</p:properties>
</file>

<file path=customXml/itemProps1.xml><?xml version="1.0" encoding="utf-8"?>
<ds:datastoreItem xmlns:ds="http://schemas.openxmlformats.org/officeDocument/2006/customXml" ds:itemID="{7FAF54E4-832A-416C-94A6-DC8307CB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9c2da-56df-4bfe-ab38-dd24cbafdfd4"/>
    <ds:schemaRef ds:uri="6c570e8d-7079-4bb6-a7be-5bd290c5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80E79-A310-470A-8327-2F6791833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6F569-0BF5-45B3-96A0-317CF7A9C2D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6c570e8d-7079-4bb6-a7be-5bd290c56ee3"/>
    <ds:schemaRef ds:uri="http://purl.org/dc/terms/"/>
    <ds:schemaRef ds:uri="http://schemas.openxmlformats.org/package/2006/metadata/core-properties"/>
    <ds:schemaRef ds:uri="d559c2da-56df-4bfe-ab38-dd24cbafdfd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Application>LibreOffice/7.0.2.2$Windows_X86_64 LibreOffice_project/8349ace3c3162073abd90d81fd06dcfb6b36b994</Application>
  <Words>1410</Words>
  <Paragraphs>266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2020-02-02T21:04:09Z</dcterms:created>
  <dc:creator>PEDAGOG</dc:creator>
  <dc:description/>
  <cp:keywords>Škola_za_život Škola_za_život tablet administrator_tableta</cp:keywords>
  <dc:language>hr-HR</dc:language>
  <cp:lastModifiedBy>korisnik</cp:lastModifiedBy>
  <dcterms:modified xsi:type="dcterms:W3CDTF">2020-03-12T09:23:57Z</dcterms:modified>
  <cp:revision>30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0x010100D455065B835D544D891D075ECA0FC8CB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15</vt:i4>
  </property>
  <property fmtid="{D5CDD505-2E9C-101B-9397-08002B2CF9AE}" pid="9" name="PresentationFormat">
    <vt:lpwstr>Široki zaslon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28</vt:i4>
  </property>
</Properties>
</file>